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256" r:id="rId2"/>
    <p:sldId id="387" r:id="rId3"/>
    <p:sldId id="379" r:id="rId4"/>
    <p:sldId id="380" r:id="rId5"/>
    <p:sldId id="381" r:id="rId6"/>
    <p:sldId id="382" r:id="rId7"/>
    <p:sldId id="385" r:id="rId8"/>
    <p:sldId id="359" r:id="rId9"/>
    <p:sldId id="360" r:id="rId10"/>
    <p:sldId id="361" r:id="rId11"/>
    <p:sldId id="362" r:id="rId12"/>
    <p:sldId id="347" r:id="rId13"/>
    <p:sldId id="369" r:id="rId14"/>
    <p:sldId id="375" r:id="rId15"/>
    <p:sldId id="354" r:id="rId16"/>
    <p:sldId id="364" r:id="rId17"/>
    <p:sldId id="346" r:id="rId18"/>
    <p:sldId id="349" r:id="rId19"/>
    <p:sldId id="389" r:id="rId20"/>
    <p:sldId id="390" r:id="rId21"/>
    <p:sldId id="377" r:id="rId22"/>
    <p:sldId id="337"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9EB"/>
    <a:srgbClr val="B3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8" autoAdjust="0"/>
    <p:restoredTop sz="94660"/>
  </p:normalViewPr>
  <p:slideViewPr>
    <p:cSldViewPr>
      <p:cViewPr varScale="1">
        <p:scale>
          <a:sx n="159" d="100"/>
          <a:sy n="159" d="100"/>
        </p:scale>
        <p:origin x="1152"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CC17A48-D010-4B40-AE19-2B0C870EC395}" type="datetimeFigureOut">
              <a:rPr lang="en-US"/>
              <a:pPr>
                <a:defRPr/>
              </a:pPr>
              <a:t>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F3135D7-3DA5-4D8A-9165-485219211242}" type="slidenum">
              <a:rPr lang="en-US"/>
              <a:pPr>
                <a:defRPr/>
              </a:pPr>
              <a:t>‹#›</a:t>
            </a:fld>
            <a:endParaRPr lang="en-US" dirty="0"/>
          </a:p>
        </p:txBody>
      </p:sp>
    </p:spTree>
    <p:extLst>
      <p:ext uri="{BB962C8B-B14F-4D97-AF65-F5344CB8AC3E}">
        <p14:creationId xmlns:p14="http://schemas.microsoft.com/office/powerpoint/2010/main" val="453853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6230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82969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82969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07968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295308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954674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1430" tIns="45715" rIns="91430" bIns="45715" anchor="b"/>
          <a:lstStyle/>
          <a:p>
            <a:pPr algn="r" defTabSz="865188"/>
            <a:fld id="{AD05091E-21BF-46CD-9A65-B577D1393174}" type="slidenum">
              <a:rPr lang="es-ES" sz="1300">
                <a:latin typeface="Times New Roman" pitchFamily="18" charset="0"/>
              </a:rPr>
              <a:pPr algn="r" defTabSz="865188"/>
              <a:t>22</a:t>
            </a:fld>
            <a:endParaRPr lang="es-ES" sz="1300">
              <a:latin typeface="Times New Roman" pitchFamily="18" charset="0"/>
            </a:endParaRPr>
          </a:p>
        </p:txBody>
      </p:sp>
      <p:sp>
        <p:nvSpPr>
          <p:cNvPr id="60418"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60419" name="Rectangle 3"/>
          <p:cNvSpPr>
            <a:spLocks noGrp="1" noChangeArrowheads="1"/>
          </p:cNvSpPr>
          <p:nvPr>
            <p:ph type="body" idx="1"/>
          </p:nvPr>
        </p:nvSpPr>
        <p:spPr bwMode="auto">
          <a:xfrm>
            <a:off x="685800" y="4343400"/>
            <a:ext cx="5486400" cy="4113213"/>
          </a:xfrm>
          <a:noFill/>
        </p:spPr>
        <p:txBody>
          <a:bodyPr wrap="square" lIns="91430" tIns="45715" rIns="91430" bIns="45715" numCol="1" anchor="t" anchorCtr="0" compatLnSpc="1">
            <a:prstTxWarp prst="textNoShape">
              <a:avLst/>
            </a:prstTxWarp>
          </a:bodyPr>
          <a:lstStyle/>
          <a:p>
            <a:pPr eaLnBrk="1" hangingPunct="1"/>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40852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9477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82969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82969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A6B181-3069-4377-B4D6-77150BF4D133}" type="datetimeFigureOut">
              <a:rPr lang="en-US"/>
              <a:pPr>
                <a:defRPr/>
              </a:pPr>
              <a:t>2/9/2019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DEB63-0872-4BBA-B416-8E74F348AD3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9F35F4-6851-45EF-B127-D3FDDE2C70E7}" type="datetimeFigureOut">
              <a:rPr lang="en-US"/>
              <a:pPr>
                <a:defRPr/>
              </a:pPr>
              <a:t>2/9/2019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9FDFFB-AFF8-4811-A49A-E8AD5395DB9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6525CD-C514-4F86-97DD-E7FF43D84A91}" type="datetimeFigureOut">
              <a:rPr lang="en-US"/>
              <a:pPr>
                <a:defRPr/>
              </a:pPr>
              <a:t>2/9/2019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A81869-A094-4AFC-B47C-F57053FFBE9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A1C26C-499B-4E5D-915C-A89566355E58}" type="datetimeFigureOut">
              <a:rPr lang="en-US"/>
              <a:pPr>
                <a:defRPr/>
              </a:pPr>
              <a:t>2/9/2019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9EC6C-2FCD-4AAB-8538-C2696EDF873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C7B5DE-6954-452F-9D78-460249942938}" type="datetimeFigureOut">
              <a:rPr lang="en-US"/>
              <a:pPr>
                <a:defRPr/>
              </a:pPr>
              <a:t>2/9/2019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7C3452-3287-4B83-8290-DCC3DCA2DF4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FF2A66-3B6A-4915-8CEC-D9F3057EF57D}" type="datetimeFigureOut">
              <a:rPr lang="en-US"/>
              <a:pPr>
                <a:defRPr/>
              </a:pPr>
              <a:t>2/9/2019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8E70B3-10C8-4ACC-BF02-6BC285557C0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320DDD-5AFB-4F8D-8304-B32DB4C50DCF}" type="datetimeFigureOut">
              <a:rPr lang="en-US"/>
              <a:pPr>
                <a:defRPr/>
              </a:pPr>
              <a:t>2/9/2019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24DD5-3849-4605-9509-E29A85000D3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5CAB90-CF3C-40E6-AE90-3A13C8602B01}" type="datetimeFigureOut">
              <a:rPr lang="en-US"/>
              <a:pPr>
                <a:defRPr/>
              </a:pPr>
              <a:t>2/9/2019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7F6B76-1AA2-47C6-9CB5-1019B110A24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6FFF05-B77F-455B-B7D0-24B883D54827}" type="datetimeFigureOut">
              <a:rPr lang="en-US"/>
              <a:pPr>
                <a:defRPr/>
              </a:pPr>
              <a:t>2/9/2019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753EF57-D3AE-41C9-A436-06CD84C6C89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55BF87-5D63-4AAC-B26E-2E89BFD847D5}" type="datetimeFigureOut">
              <a:rPr lang="en-US"/>
              <a:pPr>
                <a:defRPr/>
              </a:pPr>
              <a:t>2/9/2019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03A01F-9136-41FB-8FA2-4E2EE416ADB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474D08-4E79-4142-BD72-E62C05F81B36}" type="datetimeFigureOut">
              <a:rPr lang="en-US"/>
              <a:pPr>
                <a:defRPr/>
              </a:pPr>
              <a:t>2/9/2019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2D25D8-19B6-4EC4-9A9E-D97AA52FE26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E4593F-F91C-4AA3-9ADE-D1A032C30316}" type="datetimeFigureOut">
              <a:rPr lang="en-US"/>
              <a:pPr>
                <a:defRPr/>
              </a:pPr>
              <a:t>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9E1B14A-CDB6-46BA-9A56-9C82B209082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3000"/>
                    </a14:imgEffect>
                    <a14:imgEffect>
                      <a14:brightnessContrast contrast="20000"/>
                    </a14:imgEffect>
                  </a14:imgLayer>
                </a14:imgProps>
              </a:ext>
              <a:ext uri="{28A0092B-C50C-407E-A947-70E740481C1C}">
                <a14:useLocalDpi xmlns:a14="http://schemas.microsoft.com/office/drawing/2010/main" val="0"/>
              </a:ext>
            </a:extLst>
          </a:blip>
          <a:srcRect t="154" r="6618" b="41952"/>
          <a:stretch/>
        </p:blipFill>
        <p:spPr>
          <a:xfrm>
            <a:off x="0" y="973594"/>
            <a:ext cx="9530821" cy="4430640"/>
          </a:xfrm>
          <a:prstGeom prst="rect">
            <a:avLst/>
          </a:prstGeom>
        </p:spPr>
      </p:pic>
      <p:sp>
        <p:nvSpPr>
          <p:cNvPr id="14343" name="TextBox 9"/>
          <p:cNvSpPr txBox="1">
            <a:spLocks noChangeArrowheads="1"/>
          </p:cNvSpPr>
          <p:nvPr/>
        </p:nvSpPr>
        <p:spPr bwMode="auto">
          <a:xfrm>
            <a:off x="386382" y="5486400"/>
            <a:ext cx="8686800" cy="1323439"/>
          </a:xfrm>
          <a:prstGeom prst="rect">
            <a:avLst/>
          </a:prstGeom>
          <a:noFill/>
          <a:ln w="9525">
            <a:noFill/>
            <a:miter lim="800000"/>
            <a:headEnd/>
            <a:tailEnd/>
          </a:ln>
        </p:spPr>
        <p:txBody>
          <a:bodyPr>
            <a:spAutoFit/>
          </a:bodyPr>
          <a:lstStyle/>
          <a:p>
            <a:pPr algn="ctr"/>
            <a:r>
              <a:rPr lang="en-US" sz="2000" b="1" dirty="0" smtClean="0">
                <a:latin typeface="Georgia" panose="02040502050405020303" pitchFamily="18" charset="0"/>
              </a:rPr>
              <a:t>Christopher B. Barrett, Cornell University</a:t>
            </a:r>
          </a:p>
          <a:p>
            <a:pPr algn="ctr"/>
            <a:r>
              <a:rPr lang="en-US" sz="2000" dirty="0" smtClean="0">
                <a:latin typeface="Georgia" panose="02040502050405020303" pitchFamily="18" charset="0"/>
              </a:rPr>
              <a:t>Talk to Cornell Planetary Health and </a:t>
            </a:r>
          </a:p>
          <a:p>
            <a:pPr algn="ctr"/>
            <a:r>
              <a:rPr lang="en-US" sz="2000" dirty="0" smtClean="0">
                <a:latin typeface="Georgia" panose="02040502050405020303" pitchFamily="18" charset="0"/>
              </a:rPr>
              <a:t>Cornell Zoo and Wildlife Society </a:t>
            </a:r>
            <a:endParaRPr lang="en-US" sz="2000" dirty="0" smtClean="0">
              <a:latin typeface="Georgia" panose="02040502050405020303" pitchFamily="18" charset="0"/>
            </a:endParaRPr>
          </a:p>
          <a:p>
            <a:pPr algn="ctr"/>
            <a:r>
              <a:rPr lang="en-US" sz="2000" dirty="0" smtClean="0">
                <a:latin typeface="Georgia" panose="02040502050405020303" pitchFamily="18" charset="0"/>
              </a:rPr>
              <a:t>February 11, 2019</a:t>
            </a:r>
            <a:endParaRPr lang="en-US" sz="2000" dirty="0">
              <a:latin typeface="Georgia" panose="02040502050405020303" pitchFamily="18" charset="0"/>
            </a:endParaRPr>
          </a:p>
        </p:txBody>
      </p:sp>
      <p:sp>
        <p:nvSpPr>
          <p:cNvPr id="10" name="TextBox 8"/>
          <p:cNvSpPr txBox="1">
            <a:spLocks noChangeArrowheads="1"/>
          </p:cNvSpPr>
          <p:nvPr/>
        </p:nvSpPr>
        <p:spPr bwMode="auto">
          <a:xfrm>
            <a:off x="142875" y="1055760"/>
            <a:ext cx="8839200" cy="1077218"/>
          </a:xfrm>
          <a:prstGeom prst="rect">
            <a:avLst/>
          </a:prstGeom>
          <a:noFill/>
          <a:ln w="9525">
            <a:noFill/>
            <a:miter lim="800000"/>
            <a:headEnd/>
            <a:tailEnd/>
          </a:ln>
        </p:spPr>
        <p:txBody>
          <a:bodyPr>
            <a:spAutoFit/>
          </a:bodyPr>
          <a:lstStyle/>
          <a:p>
            <a:pPr algn="ctr"/>
            <a:r>
              <a:rPr lang="en-US" sz="3200" b="1" dirty="0">
                <a:latin typeface="Georgia" panose="02040502050405020303" pitchFamily="18" charset="0"/>
              </a:rPr>
              <a:t>Index-Based Livestock </a:t>
            </a:r>
            <a:r>
              <a:rPr lang="en-US" sz="3200" b="1" dirty="0" smtClean="0">
                <a:latin typeface="Georgia" panose="02040502050405020303" pitchFamily="18" charset="0"/>
              </a:rPr>
              <a:t>Insurance (IBLI): </a:t>
            </a:r>
            <a:r>
              <a:rPr lang="en-US" sz="3200" b="1" dirty="0" smtClean="0">
                <a:latin typeface="Georgia" panose="02040502050405020303" pitchFamily="18" charset="0"/>
              </a:rPr>
              <a:t>Why, how, and with what impact?</a:t>
            </a:r>
            <a:endParaRPr lang="en-US" sz="3200" b="1" dirty="0">
              <a:latin typeface="Georgia" panose="02040502050405020303" pitchFamily="18" charset="0"/>
            </a:endParaRPr>
          </a:p>
        </p:txBody>
      </p:sp>
      <p:pic>
        <p:nvPicPr>
          <p:cNvPr id="12" name="Picture 11" descr="cu_logo_sml_150_ppt"/>
          <p:cNvPicPr>
            <a:picLocks noChangeAspect="1" noChangeArrowheads="1"/>
          </p:cNvPicPr>
          <p:nvPr/>
        </p:nvPicPr>
        <p:blipFill>
          <a:blip r:embed="rId5" cstate="print"/>
          <a:srcRect/>
          <a:stretch>
            <a:fillRect/>
          </a:stretch>
        </p:blipFill>
        <p:spPr bwMode="auto">
          <a:xfrm>
            <a:off x="-19050" y="-9525"/>
            <a:ext cx="9163050" cy="9831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174106" y="1083093"/>
            <a:ext cx="8850581" cy="4495800"/>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rPr>
              <a:t>Index </a:t>
            </a:r>
            <a:r>
              <a:rPr lang="en-US" sz="2400" b="1" dirty="0">
                <a:latin typeface="Georgia" panose="02040502050405020303" pitchFamily="18" charset="0"/>
              </a:rPr>
              <a:t>insurance </a:t>
            </a:r>
            <a:r>
              <a:rPr lang="en-US" sz="2400" b="1" dirty="0" smtClean="0">
                <a:latin typeface="Georgia" panose="02040502050405020303" pitchFamily="18" charset="0"/>
              </a:rPr>
              <a:t>is a variation on traditional insurance:</a:t>
            </a:r>
            <a:endParaRPr lang="en-US" sz="2400" b="1" dirty="0">
              <a:latin typeface="Georgia" panose="02040502050405020303" pitchFamily="18" charset="0"/>
            </a:endParaRPr>
          </a:p>
          <a:p>
            <a:pPr marL="800100" lvl="1" indent="-342900" eaLnBrk="1" hangingPunct="1">
              <a:spcBef>
                <a:spcPts val="0"/>
              </a:spcBef>
              <a:spcAft>
                <a:spcPts val="600"/>
              </a:spcAft>
              <a:buFontTx/>
              <a:buChar char="-"/>
            </a:pPr>
            <a:r>
              <a:rPr lang="en-US" sz="2400" dirty="0" smtClean="0">
                <a:latin typeface="Georgia" panose="02040502050405020303" pitchFamily="18" charset="0"/>
              </a:rPr>
              <a:t>Do </a:t>
            </a:r>
            <a:r>
              <a:rPr lang="en-US" sz="2400" i="1" u="sng" dirty="0" smtClean="0">
                <a:latin typeface="Georgia" panose="02040502050405020303" pitchFamily="18" charset="0"/>
              </a:rPr>
              <a:t>not</a:t>
            </a:r>
            <a:r>
              <a:rPr lang="en-US" sz="2400" dirty="0" smtClean="0">
                <a:latin typeface="Georgia" panose="02040502050405020303" pitchFamily="18" charset="0"/>
              </a:rPr>
              <a:t> insure individual losses.  </a:t>
            </a:r>
          </a:p>
          <a:p>
            <a:pPr marL="800100" lvl="1" indent="-342900" eaLnBrk="1" hangingPunct="1">
              <a:spcBef>
                <a:spcPts val="0"/>
              </a:spcBef>
              <a:spcAft>
                <a:spcPts val="600"/>
              </a:spcAft>
              <a:buFontTx/>
              <a:buChar char="-"/>
            </a:pPr>
            <a:endParaRPr lang="en-US" sz="2400" dirty="0" smtClean="0">
              <a:latin typeface="Georgia" panose="02040502050405020303" pitchFamily="18" charset="0"/>
            </a:endParaRPr>
          </a:p>
          <a:p>
            <a:pPr marL="800100" lvl="1" indent="-342900" eaLnBrk="1" hangingPunct="1">
              <a:spcBef>
                <a:spcPts val="0"/>
              </a:spcBef>
              <a:spcAft>
                <a:spcPts val="600"/>
              </a:spcAft>
              <a:buFontTx/>
              <a:buChar char="-"/>
            </a:pPr>
            <a:r>
              <a:rPr lang="en-US" sz="2400" dirty="0" smtClean="0">
                <a:latin typeface="Georgia" panose="02040502050405020303" pitchFamily="18" charset="0"/>
              </a:rPr>
              <a:t>Instead insure some “index” measure that is strongly correlated with individual losses. </a:t>
            </a:r>
          </a:p>
          <a:p>
            <a:pPr lvl="1" eaLnBrk="1" hangingPunct="1">
              <a:spcBef>
                <a:spcPts val="0"/>
              </a:spcBef>
              <a:spcAft>
                <a:spcPts val="600"/>
              </a:spcAft>
            </a:pPr>
            <a:r>
              <a:rPr lang="en-US" sz="2400" dirty="0" smtClean="0">
                <a:latin typeface="Georgia" panose="02040502050405020303" pitchFamily="18" charset="0"/>
              </a:rPr>
              <a:t>	(Examples: rainfall, remotely sensed vegetation index, </a:t>
            </a:r>
            <a:r>
              <a:rPr lang="en-US" sz="2400" dirty="0" smtClean="0">
                <a:latin typeface="Georgia" panose="02040502050405020303" pitchFamily="18" charset="0"/>
              </a:rPr>
              <a:t>	area average </a:t>
            </a:r>
            <a:r>
              <a:rPr lang="en-US" sz="2400" dirty="0" smtClean="0">
                <a:latin typeface="Georgia" panose="02040502050405020303" pitchFamily="18" charset="0"/>
              </a:rPr>
              <a:t>yield, area average herd mortality loss).  </a:t>
            </a:r>
          </a:p>
          <a:p>
            <a:pPr lvl="1" eaLnBrk="1" hangingPunct="1">
              <a:spcBef>
                <a:spcPts val="0"/>
              </a:spcBef>
              <a:spcAft>
                <a:spcPts val="600"/>
              </a:spcAft>
            </a:pPr>
            <a:endParaRPr lang="en-US" sz="2400" dirty="0" smtClean="0">
              <a:latin typeface="Georgia" panose="02040502050405020303" pitchFamily="18" charset="0"/>
            </a:endParaRPr>
          </a:p>
          <a:p>
            <a:pPr marL="800100" lvl="1" indent="-342900" eaLnBrk="1" hangingPunct="1">
              <a:spcBef>
                <a:spcPts val="0"/>
              </a:spcBef>
              <a:spcAft>
                <a:spcPts val="600"/>
              </a:spcAft>
              <a:buFontTx/>
              <a:buChar char="-"/>
            </a:pPr>
            <a:r>
              <a:rPr lang="en-US" sz="2400" dirty="0" smtClean="0">
                <a:latin typeface="Georgia" panose="02040502050405020303" pitchFamily="18" charset="0"/>
              </a:rPr>
              <a:t>Index needs to be:</a:t>
            </a:r>
          </a:p>
          <a:p>
            <a:pPr marL="1257300" lvl="2" indent="-342900">
              <a:spcBef>
                <a:spcPts val="0"/>
              </a:spcBef>
              <a:spcAft>
                <a:spcPts val="600"/>
              </a:spcAft>
              <a:buFontTx/>
              <a:buChar char="-"/>
            </a:pPr>
            <a:r>
              <a:rPr lang="en-US" sz="2400" dirty="0" smtClean="0">
                <a:latin typeface="Georgia" panose="02040502050405020303" pitchFamily="18" charset="0"/>
              </a:rPr>
              <a:t>objectively verifiable</a:t>
            </a:r>
          </a:p>
          <a:p>
            <a:pPr marL="1257300" lvl="2" indent="-342900">
              <a:spcBef>
                <a:spcPts val="0"/>
              </a:spcBef>
              <a:spcAft>
                <a:spcPts val="600"/>
              </a:spcAft>
              <a:buFontTx/>
              <a:buChar char="-"/>
            </a:pPr>
            <a:r>
              <a:rPr lang="en-US" sz="2400" dirty="0" smtClean="0">
                <a:latin typeface="Georgia" panose="02040502050405020303" pitchFamily="18" charset="0"/>
              </a:rPr>
              <a:t>available </a:t>
            </a:r>
            <a:r>
              <a:rPr lang="en-US" sz="2400" dirty="0">
                <a:latin typeface="Georgia" panose="02040502050405020303" pitchFamily="18" charset="0"/>
              </a:rPr>
              <a:t>at low cost in real </a:t>
            </a:r>
            <a:r>
              <a:rPr lang="en-US" sz="2400" dirty="0" smtClean="0">
                <a:latin typeface="Georgia" panose="02040502050405020303" pitchFamily="18" charset="0"/>
              </a:rPr>
              <a:t>time</a:t>
            </a:r>
          </a:p>
          <a:p>
            <a:pPr marL="1257300" lvl="2" indent="-342900">
              <a:spcBef>
                <a:spcPts val="0"/>
              </a:spcBef>
              <a:spcAft>
                <a:spcPts val="600"/>
              </a:spcAft>
              <a:buFontTx/>
              <a:buChar char="-"/>
            </a:pPr>
            <a:r>
              <a:rPr lang="en-US" sz="2400" dirty="0" smtClean="0">
                <a:latin typeface="Georgia" panose="02040502050405020303" pitchFamily="18" charset="0"/>
              </a:rPr>
              <a:t>not </a:t>
            </a:r>
            <a:r>
              <a:rPr lang="en-US" sz="2400" dirty="0" err="1">
                <a:latin typeface="Georgia" panose="02040502050405020303" pitchFamily="18" charset="0"/>
              </a:rPr>
              <a:t>manipulable</a:t>
            </a:r>
            <a:r>
              <a:rPr lang="en-US" sz="2400" dirty="0">
                <a:latin typeface="Georgia" panose="02040502050405020303" pitchFamily="18" charset="0"/>
              </a:rPr>
              <a:t> by either party to the </a:t>
            </a:r>
            <a:r>
              <a:rPr lang="en-US" sz="2400" dirty="0" smtClean="0">
                <a:latin typeface="Georgia" panose="02040502050405020303" pitchFamily="18" charset="0"/>
              </a:rPr>
              <a:t>contract</a:t>
            </a:r>
          </a:p>
        </p:txBody>
      </p:sp>
      <p:pic>
        <p:nvPicPr>
          <p:cNvPr id="8" name="Picture 7"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9" name="TextBox 10"/>
          <p:cNvSpPr txBox="1">
            <a:spLocks noChangeArrowheads="1"/>
          </p:cNvSpPr>
          <p:nvPr/>
        </p:nvSpPr>
        <p:spPr bwMode="auto">
          <a:xfrm>
            <a:off x="4748463" y="168275"/>
            <a:ext cx="4419600"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How: Index insurance</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210253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228600" y="1066800"/>
            <a:ext cx="8610600" cy="4495800"/>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rPr>
              <a:t>Index </a:t>
            </a:r>
            <a:r>
              <a:rPr lang="en-US" sz="2400" b="1" dirty="0">
                <a:latin typeface="Georgia" panose="02040502050405020303" pitchFamily="18" charset="0"/>
              </a:rPr>
              <a:t>insurance </a:t>
            </a:r>
            <a:r>
              <a:rPr lang="en-US" sz="2400" b="1" dirty="0" smtClean="0">
                <a:latin typeface="Georgia" panose="02040502050405020303" pitchFamily="18" charset="0"/>
              </a:rPr>
              <a:t>can obviate the </a:t>
            </a:r>
            <a:r>
              <a:rPr lang="en-US" sz="2400" b="1" dirty="0">
                <a:latin typeface="Georgia" panose="02040502050405020303" pitchFamily="18" charset="0"/>
              </a:rPr>
              <a:t>problems that make individual insurance unprofitable for small, remote clients:</a:t>
            </a:r>
          </a:p>
          <a:p>
            <a:pPr lvl="1" eaLnBrk="1" hangingPunct="1">
              <a:spcBef>
                <a:spcPts val="0"/>
              </a:spcBef>
              <a:spcAft>
                <a:spcPts val="600"/>
              </a:spcAft>
            </a:pPr>
            <a:r>
              <a:rPr lang="en-US" sz="2400" dirty="0" smtClean="0">
                <a:latin typeface="Georgia" panose="02040502050405020303" pitchFamily="18" charset="0"/>
              </a:rPr>
              <a:t>- No </a:t>
            </a:r>
            <a:r>
              <a:rPr lang="en-US" sz="2400" dirty="0">
                <a:latin typeface="Georgia" panose="02040502050405020303" pitchFamily="18" charset="0"/>
              </a:rPr>
              <a:t>transactions costs of measuring individual losses</a:t>
            </a:r>
          </a:p>
          <a:p>
            <a:pPr lvl="1" eaLnBrk="1" hangingPunct="1">
              <a:spcBef>
                <a:spcPts val="0"/>
              </a:spcBef>
              <a:spcAft>
                <a:spcPts val="600"/>
              </a:spcAft>
            </a:pPr>
            <a:r>
              <a:rPr lang="en-US" sz="2400" dirty="0" smtClean="0">
                <a:latin typeface="Georgia" panose="02040502050405020303" pitchFamily="18" charset="0"/>
              </a:rPr>
              <a:t>- Preserves </a:t>
            </a:r>
            <a:r>
              <a:rPr lang="en-US" sz="2400" dirty="0">
                <a:latin typeface="Georgia" panose="02040502050405020303" pitchFamily="18" charset="0"/>
              </a:rPr>
              <a:t>effort incentives (no moral hazard) as no single individual can influence </a:t>
            </a:r>
            <a:r>
              <a:rPr lang="en-US" sz="2400" dirty="0" smtClean="0">
                <a:latin typeface="Georgia" panose="02040502050405020303" pitchFamily="18" charset="0"/>
              </a:rPr>
              <a:t>index</a:t>
            </a:r>
            <a:endParaRPr lang="en-US" sz="2400" dirty="0">
              <a:latin typeface="Georgia" panose="02040502050405020303" pitchFamily="18" charset="0"/>
            </a:endParaRPr>
          </a:p>
          <a:p>
            <a:pPr lvl="1" eaLnBrk="1" hangingPunct="1">
              <a:spcBef>
                <a:spcPts val="0"/>
              </a:spcBef>
              <a:spcAft>
                <a:spcPts val="600"/>
              </a:spcAft>
            </a:pPr>
            <a:r>
              <a:rPr lang="en-US" sz="2400" dirty="0" smtClean="0">
                <a:latin typeface="Georgia" panose="02040502050405020303" pitchFamily="18" charset="0"/>
              </a:rPr>
              <a:t>- Adverse </a:t>
            </a:r>
            <a:r>
              <a:rPr lang="en-US" sz="2400" dirty="0">
                <a:latin typeface="Georgia" panose="02040502050405020303" pitchFamily="18" charset="0"/>
              </a:rPr>
              <a:t>selection </a:t>
            </a:r>
            <a:r>
              <a:rPr lang="en-US" sz="2400" dirty="0" smtClean="0">
                <a:latin typeface="Georgia" panose="02040502050405020303" pitchFamily="18" charset="0"/>
              </a:rPr>
              <a:t>reduced as </a:t>
            </a:r>
            <a:r>
              <a:rPr lang="en-US" sz="2400" dirty="0">
                <a:latin typeface="Georgia" panose="02040502050405020303" pitchFamily="18" charset="0"/>
              </a:rPr>
              <a:t>payouts do not depend on the riskiness of those who buy the </a:t>
            </a:r>
            <a:r>
              <a:rPr lang="en-US" sz="2400" dirty="0" smtClean="0">
                <a:latin typeface="Georgia" panose="02040502050405020303" pitchFamily="18" charset="0"/>
              </a:rPr>
              <a:t>insurance</a:t>
            </a:r>
          </a:p>
          <a:p>
            <a:pPr lvl="1" eaLnBrk="1" hangingPunct="1">
              <a:spcBef>
                <a:spcPts val="0"/>
              </a:spcBef>
              <a:spcAft>
                <a:spcPts val="600"/>
              </a:spcAft>
            </a:pPr>
            <a:endParaRPr lang="en-US" sz="2400" dirty="0">
              <a:latin typeface="Georgia" panose="02040502050405020303" pitchFamily="18" charset="0"/>
            </a:endParaRPr>
          </a:p>
          <a:p>
            <a:pPr eaLnBrk="1" hangingPunct="1">
              <a:spcBef>
                <a:spcPts val="600"/>
              </a:spcBef>
              <a:spcAft>
                <a:spcPts val="600"/>
              </a:spcAft>
            </a:pPr>
            <a:endParaRPr lang="en-US" sz="2400" b="1" dirty="0" smtClean="0">
              <a:latin typeface="Georgia" panose="02040502050405020303" pitchFamily="18" charset="0"/>
            </a:endParaRPr>
          </a:p>
          <a:p>
            <a:pPr eaLnBrk="1" hangingPunct="1">
              <a:spcBef>
                <a:spcPts val="600"/>
              </a:spcBef>
              <a:spcAft>
                <a:spcPts val="600"/>
              </a:spcAft>
            </a:pPr>
            <a:r>
              <a:rPr lang="en-US" sz="2400" b="1" dirty="0" smtClean="0">
                <a:latin typeface="Georgia" panose="02040502050405020303" pitchFamily="18" charset="0"/>
              </a:rPr>
              <a:t>In principle, use index </a:t>
            </a:r>
            <a:r>
              <a:rPr lang="en-US" sz="2400" b="1" dirty="0">
                <a:latin typeface="Georgia" panose="02040502050405020303" pitchFamily="18" charset="0"/>
              </a:rPr>
              <a:t>insurance </a:t>
            </a:r>
            <a:r>
              <a:rPr lang="en-US" sz="2400" b="1" dirty="0" smtClean="0">
                <a:latin typeface="Georgia" panose="02040502050405020303" pitchFamily="18" charset="0"/>
              </a:rPr>
              <a:t>to </a:t>
            </a:r>
            <a:r>
              <a:rPr lang="en-US" sz="2400" b="1" dirty="0">
                <a:latin typeface="Georgia" panose="02040502050405020303" pitchFamily="18" charset="0"/>
              </a:rPr>
              <a:t>create </a:t>
            </a:r>
            <a:r>
              <a:rPr lang="en-US" sz="2400" b="1" dirty="0" smtClean="0">
                <a:latin typeface="Georgia" panose="02040502050405020303" pitchFamily="18" charset="0"/>
              </a:rPr>
              <a:t>a timely, financially sustainable, self-targeting safety </a:t>
            </a:r>
            <a:r>
              <a:rPr lang="en-US" sz="2400" b="1" dirty="0">
                <a:latin typeface="Georgia" panose="02040502050405020303" pitchFamily="18" charset="0"/>
              </a:rPr>
              <a:t>net to </a:t>
            </a:r>
            <a:r>
              <a:rPr lang="en-US" sz="2400" b="1" dirty="0" smtClean="0">
                <a:latin typeface="Georgia" panose="02040502050405020303" pitchFamily="18" charset="0"/>
              </a:rPr>
              <a:t>protect pastoralists </a:t>
            </a:r>
            <a:r>
              <a:rPr lang="en-US" sz="2400" b="1" dirty="0" smtClean="0">
                <a:latin typeface="Georgia" panose="02040502050405020303" pitchFamily="18" charset="0"/>
              </a:rPr>
              <a:t>vs. </a:t>
            </a:r>
            <a:r>
              <a:rPr lang="en-US" sz="2400" b="1" dirty="0" smtClean="0">
                <a:latin typeface="Georgia" panose="02040502050405020303" pitchFamily="18" charset="0"/>
              </a:rPr>
              <a:t>catastrophic drought shocks. </a:t>
            </a:r>
          </a:p>
        </p:txBody>
      </p:sp>
      <p:pic>
        <p:nvPicPr>
          <p:cNvPr id="8" name="Picture 7"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9" name="TextBox 10"/>
          <p:cNvSpPr txBox="1">
            <a:spLocks noChangeArrowheads="1"/>
          </p:cNvSpPr>
          <p:nvPr/>
        </p:nvSpPr>
        <p:spPr bwMode="auto">
          <a:xfrm>
            <a:off x="4748463" y="168275"/>
            <a:ext cx="4419600"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How: Index insurance</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95396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151871"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smtClean="0">
                <a:solidFill>
                  <a:schemeClr val="bg1"/>
                </a:solidFill>
              </a:rPr>
              <a:t>(Jensen, Barrett &amp;2014)</a:t>
            </a:r>
            <a:endParaRPr lang="en-US" b="1" i="1" dirty="0" smtClean="0">
              <a:solidFill>
                <a:schemeClr val="bg1"/>
              </a:solidFill>
              <a:latin typeface="Calibri" pitchFamily="34" charset="0"/>
            </a:endParaRPr>
          </a:p>
          <a:p>
            <a:pPr algn="ctr" fontAlgn="auto">
              <a:spcBef>
                <a:spcPts val="0"/>
              </a:spcBef>
              <a:spcAft>
                <a:spcPts val="0"/>
              </a:spcAft>
              <a:defRPr/>
            </a:pPr>
            <a:endParaRPr lang="en-US" dirty="0"/>
          </a:p>
        </p:txBody>
      </p:sp>
      <mc:AlternateContent xmlns:mc="http://schemas.openxmlformats.org/markup-compatibility/2006">
        <mc:Choice xmlns:a14="http://schemas.microsoft.com/office/drawing/2010/main" Requires="a14">
          <p:sp>
            <p:nvSpPr>
              <p:cNvPr id="15" name="TextBox 14"/>
              <p:cNvSpPr txBox="1"/>
              <p:nvPr/>
            </p:nvSpPr>
            <p:spPr>
              <a:xfrm>
                <a:off x="76200" y="1143000"/>
                <a:ext cx="8991071" cy="2686505"/>
              </a:xfrm>
              <a:prstGeom prst="rect">
                <a:avLst/>
              </a:prstGeom>
              <a:noFill/>
            </p:spPr>
            <p:txBody>
              <a:bodyPr wrap="square" tIns="91440" bIns="91440" rtlCol="0">
                <a:spAutoFit/>
              </a:bodyPr>
              <a:lstStyle/>
              <a:p>
                <a:r>
                  <a:rPr lang="en-US" sz="2000" b="1" dirty="0" smtClean="0">
                    <a:latin typeface="Georgia" panose="02040502050405020303" pitchFamily="18" charset="0"/>
                  </a:rPr>
                  <a:t>The signal: </a:t>
                </a:r>
                <a:r>
                  <a:rPr lang="en-US" sz="2000" dirty="0" smtClean="0">
                    <a:latin typeface="Georgia" panose="02040502050405020303" pitchFamily="18" charset="0"/>
                  </a:rPr>
                  <a:t>remotely sensed Normalized </a:t>
                </a:r>
                <a:r>
                  <a:rPr lang="en-US" sz="2000" dirty="0" smtClean="0">
                    <a:latin typeface="Georgia" panose="02040502050405020303" pitchFamily="18" charset="0"/>
                  </a:rPr>
                  <a:t>Difference Vegetation Index (NDVI</a:t>
                </a:r>
                <a:r>
                  <a:rPr lang="en-US" sz="2000" dirty="0" smtClean="0">
                    <a:latin typeface="Georgia" panose="02040502050405020303" pitchFamily="18" charset="0"/>
                  </a:rPr>
                  <a:t>)</a:t>
                </a:r>
                <a:endParaRPr lang="en-US" sz="2000" dirty="0" smtClean="0">
                  <a:latin typeface="Georgia" panose="02040502050405020303" pitchFamily="18" charset="0"/>
                </a:endParaRPr>
              </a:p>
              <a:p>
                <a:endParaRPr lang="en-US" sz="2000" b="1" dirty="0" smtClean="0">
                  <a:latin typeface="Georgia" panose="02040502050405020303" pitchFamily="18" charset="0"/>
                </a:endParaRPr>
              </a:p>
              <a:p>
                <a:r>
                  <a:rPr lang="en-US" sz="2000" b="1" dirty="0" smtClean="0">
                    <a:latin typeface="Georgia" panose="02040502050405020303" pitchFamily="18" charset="0"/>
                  </a:rPr>
                  <a:t>Original </a:t>
                </a:r>
                <a:r>
                  <a:rPr lang="en-US" sz="2000" b="1" dirty="0" smtClean="0">
                    <a:latin typeface="Georgia" panose="02040502050405020303" pitchFamily="18" charset="0"/>
                  </a:rPr>
                  <a:t>response function: </a:t>
                </a:r>
                <a:r>
                  <a:rPr lang="en-US" sz="2000" dirty="0" smtClean="0">
                    <a:latin typeface="Georgia" panose="02040502050405020303" pitchFamily="18" charset="0"/>
                  </a:rPr>
                  <a:t>historic </a:t>
                </a:r>
                <a:r>
                  <a:rPr lang="en-US" sz="2000" dirty="0" smtClean="0">
                    <a:latin typeface="Georgia" panose="02040502050405020303" pitchFamily="18" charset="0"/>
                  </a:rPr>
                  <a:t>livestock mortality </a:t>
                </a:r>
                <a:r>
                  <a:rPr lang="en-US" sz="2000" dirty="0" smtClean="0">
                    <a:latin typeface="Georgia" panose="02040502050405020303" pitchFamily="18" charset="0"/>
                  </a:rPr>
                  <a:t>as </a:t>
                </a:r>
                <a:r>
                  <a:rPr lang="en-US" sz="2000" dirty="0" err="1" smtClean="0">
                    <a:latin typeface="Georgia" panose="02040502050405020303" pitchFamily="18" charset="0"/>
                  </a:rPr>
                  <a:t>fn</a:t>
                </a:r>
                <a:r>
                  <a:rPr lang="en-US" sz="2000" dirty="0" smtClean="0">
                    <a:latin typeface="Georgia" panose="02040502050405020303" pitchFamily="18" charset="0"/>
                  </a:rPr>
                  <a:t> of seasonal cumulative </a:t>
                </a:r>
                <a:r>
                  <a:rPr lang="en-US" sz="2000" dirty="0" smtClean="0">
                    <a:latin typeface="Georgia" panose="02040502050405020303" pitchFamily="18" charset="0"/>
                  </a:rPr>
                  <a:t>standardized NDVI (</a:t>
                </a:r>
                <a:r>
                  <a:rPr lang="en-US" sz="2000" i="1" dirty="0" err="1" smtClean="0">
                    <a:latin typeface="Georgia" panose="02040502050405020303" pitchFamily="18" charset="0"/>
                  </a:rPr>
                  <a:t>Czndvi</a:t>
                </a:r>
                <a:r>
                  <a:rPr lang="en-US" sz="2000" dirty="0" smtClean="0">
                    <a:latin typeface="Georgia" panose="02040502050405020303" pitchFamily="18" charset="0"/>
                  </a:rPr>
                  <a:t>) data. </a:t>
                </a:r>
                <a:r>
                  <a:rPr lang="en-US" sz="2000" dirty="0" smtClean="0">
                    <a:latin typeface="Georgia" panose="02040502050405020303" pitchFamily="18" charset="0"/>
                  </a:rPr>
                  <a:t>(Now</a:t>
                </a:r>
                <a:r>
                  <a:rPr lang="en-US" sz="2000" dirty="0" smtClean="0">
                    <a:latin typeface="Georgia" panose="02040502050405020303" pitchFamily="18" charset="0"/>
                  </a:rPr>
                  <a:t>, just NDVI</a:t>
                </a:r>
                <a:r>
                  <a:rPr lang="en-US" sz="2000" dirty="0" smtClean="0">
                    <a:latin typeface="Georgia" panose="02040502050405020303" pitchFamily="18" charset="0"/>
                  </a:rPr>
                  <a:t>.)</a:t>
                </a:r>
                <a:endParaRPr lang="en-US" sz="2000" dirty="0" smtClean="0">
                  <a:latin typeface="Georgia" panose="02040502050405020303" pitchFamily="18" charset="0"/>
                </a:endParaRPr>
              </a:p>
              <a:p>
                <a:pPr marL="285750" indent="-285750">
                  <a:buFont typeface="Arial" panose="020B0604020202020204" pitchFamily="34" charset="0"/>
                  <a:buChar char="•"/>
                </a:pPr>
                <a:endParaRPr lang="en-US" sz="2000" dirty="0" smtClean="0">
                  <a:latin typeface="Georgia" panose="02040502050405020303" pitchFamily="18" charset="0"/>
                </a:endParaRPr>
              </a:p>
              <a:p>
                <a:r>
                  <a:rPr lang="en-US" sz="2000" b="1" dirty="0" smtClean="0">
                    <a:latin typeface="Georgia" panose="02040502050405020303" pitchFamily="18" charset="0"/>
                  </a:rPr>
                  <a:t>Indemnity payments: </a:t>
                </a:r>
                <a:r>
                  <a:rPr lang="en-US" sz="2000" dirty="0" smtClean="0">
                    <a:latin typeface="Georgia" panose="02040502050405020303" pitchFamily="18" charset="0"/>
                  </a:rPr>
                  <a:t>In Kenya, predicted </a:t>
                </a:r>
                <a:r>
                  <a:rPr lang="en-US" sz="2000" dirty="0">
                    <a:latin typeface="Georgia" panose="02040502050405020303" pitchFamily="18" charset="0"/>
                  </a:rPr>
                  <a:t>livestock mortality </a:t>
                </a:r>
                <a:r>
                  <a:rPr lang="en-US" sz="2000" dirty="0" smtClean="0">
                    <a:latin typeface="Georgia" panose="02040502050405020303" pitchFamily="18" charset="0"/>
                  </a:rPr>
                  <a:t>&gt;15% according to:</a:t>
                </a:r>
              </a:p>
              <a:p>
                <a:pPr algn="ctr"/>
                <a:r>
                  <a:rPr lang="en-US" sz="2000" dirty="0" smtClean="0">
                    <a:latin typeface="Georgia" panose="02040502050405020303" pitchFamily="18" charset="0"/>
                  </a:rPr>
                  <a:t> </a:t>
                </a:r>
                <a14:m>
                  <m:oMath xmlns:m="http://schemas.openxmlformats.org/officeDocument/2006/math">
                    <m:r>
                      <a:rPr lang="en-US" sz="2000" i="1">
                        <a:latin typeface="Cambria Math"/>
                      </a:rPr>
                      <m:t>𝑚𝑎𝑥</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𝑖𝑛𝑑𝑒𝑥</m:t>
                            </m:r>
                          </m:e>
                          <m:sub>
                            <m:r>
                              <a:rPr lang="en-US" sz="2000" i="1">
                                <a:latin typeface="Cambria Math"/>
                              </a:rPr>
                              <m:t>𝑑</m:t>
                            </m:r>
                            <m:r>
                              <a:rPr lang="en-US" sz="2000" i="1">
                                <a:latin typeface="Cambria Math"/>
                              </a:rPr>
                              <m:t>,</m:t>
                            </m:r>
                            <m:r>
                              <a:rPr lang="en-US" sz="2000" i="1">
                                <a:latin typeface="Cambria Math"/>
                              </a:rPr>
                              <m:t>𝑡</m:t>
                            </m:r>
                          </m:sub>
                        </m:sSub>
                        <m:r>
                          <a:rPr lang="en-US" sz="2000" i="1">
                            <a:latin typeface="Cambria Math"/>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𝐿</m:t>
                                </m:r>
                              </m:e>
                            </m:acc>
                          </m:e>
                          <m:sub>
                            <m:r>
                              <a:rPr lang="en-US" sz="2000" i="1">
                                <a:latin typeface="Cambria Math"/>
                              </a:rPr>
                              <m:t>𝑑</m:t>
                            </m:r>
                            <m:r>
                              <a:rPr lang="en-US" sz="2000" i="1">
                                <a:latin typeface="Cambria Math"/>
                              </a:rPr>
                              <m:t>,</m:t>
                            </m:r>
                            <m:r>
                              <a:rPr lang="en-US" sz="2000" i="1">
                                <a:latin typeface="Cambria Math"/>
                              </a:rPr>
                              <m:t>𝑡</m:t>
                            </m:r>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𝜇</m:t>
                            </m:r>
                          </m:e>
                          <m:sub>
                            <m:r>
                              <a:rPr lang="en-US" sz="2000" i="1">
                                <a:latin typeface="Cambria Math"/>
                              </a:rPr>
                              <m:t>𝑑</m:t>
                            </m:r>
                            <m:r>
                              <a:rPr lang="en-US" sz="2000" i="1">
                                <a:latin typeface="Cambria Math"/>
                              </a:rPr>
                              <m:t>,</m:t>
                            </m:r>
                            <m:r>
                              <a:rPr lang="en-US" sz="2000" i="1">
                                <a:latin typeface="Cambria Math"/>
                              </a:rPr>
                              <m:t>𝑡</m:t>
                            </m:r>
                          </m:sub>
                        </m:sSub>
                        <m:r>
                          <a:rPr lang="en-US" sz="2000" i="1">
                            <a:latin typeface="Cambria Math"/>
                          </a:rPr>
                          <m:t>)−0.15, 0 </m:t>
                        </m:r>
                      </m:e>
                    </m:d>
                    <m:r>
                      <a:rPr lang="en-US" sz="2000" b="0" i="1" smtClean="0">
                        <a:latin typeface="Cambria Math"/>
                      </a:rPr>
                      <m:t>∗</m:t>
                    </m:r>
                    <m:r>
                      <a:rPr lang="en-US" sz="2000" b="0" i="1" smtClean="0">
                        <a:latin typeface="Cambria Math"/>
                      </a:rPr>
                      <m:t>𝑣𝑎𝑙𝑢𝑒</m:t>
                    </m:r>
                    <m:r>
                      <a:rPr lang="en-US" sz="2000" b="0" i="1" smtClean="0">
                        <a:latin typeface="Cambria Math"/>
                      </a:rPr>
                      <m:t> </m:t>
                    </m:r>
                    <m:r>
                      <a:rPr lang="en-US" sz="2000" b="0" i="1" smtClean="0">
                        <a:latin typeface="Cambria Math"/>
                      </a:rPr>
                      <m:t>𝑜𝑓</m:t>
                    </m:r>
                    <m:r>
                      <a:rPr lang="en-US" sz="2000" b="0" i="1" smtClean="0">
                        <a:latin typeface="Cambria Math"/>
                      </a:rPr>
                      <m:t> </m:t>
                    </m:r>
                    <m:r>
                      <a:rPr lang="en-US" sz="2000" b="0" i="1" smtClean="0">
                        <a:latin typeface="Cambria Math"/>
                      </a:rPr>
                      <m:t>𝑙𝑖𝑣𝑒𝑠𝑡𝑜𝑐𝑘</m:t>
                    </m:r>
                    <m:r>
                      <a:rPr lang="en-US" sz="2000" b="0" i="1" smtClean="0">
                        <a:latin typeface="Cambria Math"/>
                      </a:rPr>
                      <m:t> </m:t>
                    </m:r>
                    <m:r>
                      <a:rPr lang="en-US" sz="2000" b="0" i="1" smtClean="0">
                        <a:latin typeface="Cambria Math"/>
                      </a:rPr>
                      <m:t>𝑖𝑛𝑠𝑢𝑟𝑒𝑑</m:t>
                    </m:r>
                  </m:oMath>
                </a14:m>
                <a:endParaRPr lang="en-US" sz="2000" dirty="0" smtClean="0">
                  <a:latin typeface="Georgia" panose="02040502050405020303"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76200" y="1143000"/>
                <a:ext cx="8991071" cy="2686505"/>
              </a:xfrm>
              <a:prstGeom prst="rect">
                <a:avLst/>
              </a:prstGeom>
              <a:blipFill>
                <a:blip r:embed="rId3"/>
                <a:stretch>
                  <a:fillRect l="-746" r="-746"/>
                </a:stretch>
              </a:blipFill>
            </p:spPr>
            <p:txBody>
              <a:bodyPr/>
              <a:lstStyle/>
              <a:p>
                <a:r>
                  <a:rPr lang="en-US">
                    <a:noFill/>
                  </a:rPr>
                  <a:t> </a:t>
                </a:r>
              </a:p>
            </p:txBody>
          </p:sp>
        </mc:Fallback>
      </mc:AlternateContent>
      <p:pic>
        <p:nvPicPr>
          <p:cNvPr id="1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9775" y="3936272"/>
            <a:ext cx="4671825" cy="2764432"/>
          </a:xfrm>
          <a:prstGeom prst="rect">
            <a:avLst/>
          </a:prstGeom>
          <a:solidFill>
            <a:schemeClr val="bg1"/>
          </a:solidFill>
          <a:extLst/>
        </p:spPr>
      </p:pic>
      <p:sp>
        <p:nvSpPr>
          <p:cNvPr id="17" name="Rectangle 16"/>
          <p:cNvSpPr/>
          <p:nvPr/>
        </p:nvSpPr>
        <p:spPr>
          <a:xfrm>
            <a:off x="198904" y="4381536"/>
            <a:ext cx="4139921" cy="2015936"/>
          </a:xfrm>
          <a:prstGeom prst="rect">
            <a:avLst/>
          </a:prstGeom>
        </p:spPr>
        <p:txBody>
          <a:bodyPr wrap="square">
            <a:spAutoFit/>
          </a:bodyPr>
          <a:lstStyle/>
          <a:p>
            <a:pPr>
              <a:spcAft>
                <a:spcPts val="600"/>
              </a:spcAft>
            </a:pPr>
            <a:r>
              <a:rPr lang="en-US" sz="2000" b="1" dirty="0" smtClean="0">
                <a:latin typeface="Georgia" panose="02040502050405020303" pitchFamily="18" charset="0"/>
                <a:ea typeface="SimSun" panose="02010600030101010101" pitchFamily="2" charset="-122"/>
                <a:cs typeface="Arial" panose="020B0604020202020204" pitchFamily="34" charset="0"/>
              </a:rPr>
              <a:t>Temporal </a:t>
            </a:r>
            <a:r>
              <a:rPr lang="en-US" sz="2000" b="1" dirty="0">
                <a:latin typeface="Georgia" panose="02040502050405020303" pitchFamily="18" charset="0"/>
                <a:ea typeface="SimSun" panose="02010600030101010101" pitchFamily="2" charset="-122"/>
                <a:cs typeface="Arial" panose="020B0604020202020204" pitchFamily="34" charset="0"/>
              </a:rPr>
              <a:t>Structure of IBLI </a:t>
            </a:r>
            <a:r>
              <a:rPr lang="en-US" sz="2000" b="1" dirty="0" smtClean="0">
                <a:latin typeface="Georgia" panose="02040502050405020303" pitchFamily="18" charset="0"/>
                <a:ea typeface="SimSun" panose="02010600030101010101" pitchFamily="2" charset="-122"/>
                <a:cs typeface="Arial" panose="020B0604020202020204" pitchFamily="34" charset="0"/>
              </a:rPr>
              <a:t>contract:</a:t>
            </a:r>
          </a:p>
          <a:p>
            <a:pPr>
              <a:spcAft>
                <a:spcPts val="0"/>
              </a:spcAft>
            </a:pPr>
            <a:r>
              <a:rPr lang="en-US" sz="2000" dirty="0" smtClean="0">
                <a:latin typeface="Georgia" panose="02040502050405020303" pitchFamily="18" charset="0"/>
                <a:ea typeface="SimSun" panose="02010600030101010101" pitchFamily="2" charset="-122"/>
                <a:cs typeface="Arial" panose="020B0604020202020204" pitchFamily="34" charset="0"/>
              </a:rPr>
              <a:t>12 month contract sold during 2-month sales </a:t>
            </a:r>
            <a:r>
              <a:rPr lang="en-US" sz="2000" dirty="0" smtClean="0">
                <a:effectLst/>
                <a:latin typeface="Georgia" panose="02040502050405020303" pitchFamily="18" charset="0"/>
                <a:ea typeface="SimSun" panose="02010600030101010101" pitchFamily="2" charset="-122"/>
                <a:cs typeface="Arial" panose="020B0604020202020204" pitchFamily="34" charset="0"/>
              </a:rPr>
              <a:t>windows just prior to usual start of seasonal rains. Payouts March 1 and/or October 1.</a:t>
            </a:r>
            <a:endParaRPr lang="en-US" sz="2000" dirty="0">
              <a:effectLst/>
              <a:latin typeface="Georgia" panose="02040502050405020303" pitchFamily="18" charset="0"/>
              <a:ea typeface="SimSun" panose="02010600030101010101" pitchFamily="2" charset="-122"/>
              <a:cs typeface="Arial" panose="020B0604020202020204" pitchFamily="34" charset="0"/>
            </a:endParaRPr>
          </a:p>
        </p:txBody>
      </p:sp>
      <p:sp>
        <p:nvSpPr>
          <p:cNvPr id="10" name="TextBox 9"/>
          <p:cNvSpPr txBox="1"/>
          <p:nvPr/>
        </p:nvSpPr>
        <p:spPr>
          <a:xfrm>
            <a:off x="264412" y="6324600"/>
            <a:ext cx="2743200" cy="307777"/>
          </a:xfrm>
          <a:prstGeom prst="rect">
            <a:avLst/>
          </a:prstGeom>
          <a:noFill/>
        </p:spPr>
        <p:txBody>
          <a:bodyPr wrap="square" rtlCol="0">
            <a:spAutoFit/>
          </a:bodyPr>
          <a:lstStyle/>
          <a:p>
            <a:r>
              <a:rPr lang="en-US" sz="1400" dirty="0" smtClean="0">
                <a:latin typeface="+mn-lt"/>
              </a:rPr>
              <a:t>Chantarat et al. </a:t>
            </a:r>
            <a:r>
              <a:rPr lang="en-US" sz="1400" i="1" dirty="0" smtClean="0">
                <a:latin typeface="+mn-lt"/>
              </a:rPr>
              <a:t>JRI</a:t>
            </a:r>
            <a:r>
              <a:rPr lang="en-US" sz="1400" dirty="0" smtClean="0">
                <a:latin typeface="+mn-lt"/>
              </a:rPr>
              <a:t> 2013</a:t>
            </a:r>
            <a:endParaRPr lang="en-US" sz="1400" dirty="0">
              <a:latin typeface="+mn-lt"/>
            </a:endParaRPr>
          </a:p>
        </p:txBody>
      </p:sp>
      <p:pic>
        <p:nvPicPr>
          <p:cNvPr id="11" name="Picture 10" descr="cu_logo_sml_150_ppt"/>
          <p:cNvPicPr>
            <a:picLocks noChangeAspect="1" noChangeArrowheads="1"/>
          </p:cNvPicPr>
          <p:nvPr/>
        </p:nvPicPr>
        <p:blipFill>
          <a:blip r:embed="rId5" cstate="print"/>
          <a:srcRect/>
          <a:stretch>
            <a:fillRect/>
          </a:stretch>
        </p:blipFill>
        <p:spPr bwMode="auto">
          <a:xfrm>
            <a:off x="0" y="-29505"/>
            <a:ext cx="9144000" cy="981075"/>
          </a:xfrm>
          <a:prstGeom prst="rect">
            <a:avLst/>
          </a:prstGeom>
          <a:noFill/>
          <a:ln w="9525">
            <a:noFill/>
            <a:miter lim="800000"/>
            <a:headEnd/>
            <a:tailEnd/>
          </a:ln>
        </p:spPr>
      </p:pic>
      <p:sp>
        <p:nvSpPr>
          <p:cNvPr id="12" name="TextBox 10"/>
          <p:cNvSpPr txBox="1">
            <a:spLocks noChangeArrowheads="1"/>
          </p:cNvSpPr>
          <p:nvPr/>
        </p:nvSpPr>
        <p:spPr bwMode="auto">
          <a:xfrm>
            <a:off x="4748463" y="168275"/>
            <a:ext cx="4419600"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How: IBLI design</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9385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151871"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smtClean="0">
                <a:solidFill>
                  <a:schemeClr val="bg1"/>
                </a:solidFill>
              </a:rPr>
              <a:t>(Jensen, Barrett &amp;2014)</a:t>
            </a:r>
            <a:endParaRPr lang="en-US" b="1" i="1" dirty="0" smtClean="0">
              <a:solidFill>
                <a:schemeClr val="bg1"/>
              </a:solidFill>
              <a:latin typeface="Calibri" pitchFamily="34" charset="0"/>
            </a:endParaRPr>
          </a:p>
          <a:p>
            <a:pPr algn="ctr" fontAlgn="auto">
              <a:spcBef>
                <a:spcPts val="0"/>
              </a:spcBef>
              <a:spcAft>
                <a:spcPts val="0"/>
              </a:spcAft>
              <a:defRPr/>
            </a:pPr>
            <a:endParaRPr lang="en-US" dirty="0"/>
          </a:p>
        </p:txBody>
      </p:sp>
      <p:sp>
        <p:nvSpPr>
          <p:cNvPr id="15" name="TextBox 14"/>
          <p:cNvSpPr txBox="1"/>
          <p:nvPr/>
        </p:nvSpPr>
        <p:spPr>
          <a:xfrm>
            <a:off x="238125" y="1143000"/>
            <a:ext cx="8686800" cy="4185761"/>
          </a:xfrm>
          <a:prstGeom prst="rect">
            <a:avLst/>
          </a:prstGeom>
          <a:noFill/>
        </p:spPr>
        <p:txBody>
          <a:bodyPr wrap="square" tIns="91440" bIns="91440" rtlCol="0">
            <a:spAutoFit/>
          </a:bodyPr>
          <a:lstStyle/>
          <a:p>
            <a:r>
              <a:rPr lang="en-US" sz="2000" b="1" dirty="0" smtClean="0">
                <a:latin typeface="+mn-lt"/>
              </a:rPr>
              <a:t>First pilot in </a:t>
            </a:r>
            <a:r>
              <a:rPr lang="en-US" sz="2000" b="1" dirty="0" err="1" smtClean="0">
                <a:latin typeface="+mn-lt"/>
              </a:rPr>
              <a:t>Marsabit</a:t>
            </a:r>
            <a:r>
              <a:rPr lang="en-US" sz="2000" b="1" dirty="0" smtClean="0">
                <a:latin typeface="+mn-lt"/>
              </a:rPr>
              <a:t> County, Kenya, early 2010. In Ethiopia in 2012.</a:t>
            </a:r>
          </a:p>
          <a:p>
            <a:endParaRPr lang="en-US" sz="2000" b="1" dirty="0" smtClean="0">
              <a:latin typeface="+mn-lt"/>
            </a:endParaRPr>
          </a:p>
          <a:p>
            <a:r>
              <a:rPr lang="en-US" sz="2000" b="1" dirty="0" smtClean="0">
                <a:latin typeface="+mn-lt"/>
              </a:rPr>
              <a:t>Technical lead: </a:t>
            </a:r>
            <a:r>
              <a:rPr lang="en-US" sz="2000" dirty="0" smtClean="0">
                <a:latin typeface="+mn-lt"/>
              </a:rPr>
              <a:t>International Livestock Research Institute (CU/UCD backstop)</a:t>
            </a:r>
          </a:p>
          <a:p>
            <a:r>
              <a:rPr lang="en-US" sz="2000" b="1" dirty="0" smtClean="0">
                <a:latin typeface="+mn-lt"/>
              </a:rPr>
              <a:t>Commercial </a:t>
            </a:r>
            <a:r>
              <a:rPr lang="en-US" sz="2000" b="1" dirty="0" smtClean="0">
                <a:latin typeface="+mn-lt"/>
              </a:rPr>
              <a:t>underwriters: </a:t>
            </a:r>
            <a:r>
              <a:rPr lang="en-US" sz="2000" dirty="0" smtClean="0">
                <a:latin typeface="+mn-lt"/>
              </a:rPr>
              <a:t>In Kenya: UAP, APA, Takaful. In Ethiopia: OIC </a:t>
            </a:r>
          </a:p>
          <a:p>
            <a:r>
              <a:rPr lang="en-US" sz="2000" b="1" dirty="0" smtClean="0">
                <a:latin typeface="+mn-lt"/>
              </a:rPr>
              <a:t>International reinsurers: </a:t>
            </a:r>
            <a:r>
              <a:rPr lang="en-US" sz="2000" dirty="0" smtClean="0">
                <a:latin typeface="+mn-lt"/>
              </a:rPr>
              <a:t>Swiss Re, Africa Re</a:t>
            </a:r>
            <a:endParaRPr lang="en-US" sz="2000" dirty="0">
              <a:latin typeface="+mn-lt"/>
            </a:endParaRPr>
          </a:p>
          <a:p>
            <a:r>
              <a:rPr lang="en-US" sz="2000" b="1" u="sng" dirty="0" smtClean="0">
                <a:latin typeface="+mn-lt"/>
              </a:rPr>
              <a:t>Lots</a:t>
            </a:r>
            <a:r>
              <a:rPr lang="en-US" sz="2000" dirty="0" smtClean="0">
                <a:latin typeface="+mn-lt"/>
              </a:rPr>
              <a:t> of implementation challenges. </a:t>
            </a:r>
          </a:p>
          <a:p>
            <a:endParaRPr lang="en-US" sz="2000" dirty="0">
              <a:latin typeface="+mn-lt"/>
            </a:endParaRPr>
          </a:p>
          <a:p>
            <a:r>
              <a:rPr lang="en-US" sz="2000" dirty="0">
                <a:latin typeface="+mn-lt"/>
              </a:rPr>
              <a:t>IBLI team developed extension/financial education programs to </a:t>
            </a:r>
          </a:p>
          <a:p>
            <a:r>
              <a:rPr lang="en-US" sz="2000" dirty="0">
                <a:latin typeface="+mn-lt"/>
              </a:rPr>
              <a:t>(randomly) inform prospective buyers.</a:t>
            </a:r>
          </a:p>
          <a:p>
            <a:endParaRPr lang="en-US" sz="2000" dirty="0">
              <a:latin typeface="+mn-lt"/>
            </a:endParaRPr>
          </a:p>
          <a:p>
            <a:r>
              <a:rPr lang="en-US" sz="2000" dirty="0" smtClean="0">
                <a:latin typeface="+mn-lt"/>
              </a:rPr>
              <a:t>Payouts have occurred </a:t>
            </a:r>
            <a:endParaRPr lang="en-US" sz="2000" dirty="0" smtClean="0">
              <a:latin typeface="+mn-lt"/>
            </a:endParaRPr>
          </a:p>
          <a:p>
            <a:r>
              <a:rPr lang="en-US" sz="2000" dirty="0" smtClean="0">
                <a:latin typeface="+mn-lt"/>
              </a:rPr>
              <a:t>as </a:t>
            </a:r>
            <a:r>
              <a:rPr lang="en-US" sz="2000" dirty="0" smtClean="0">
                <a:latin typeface="+mn-lt"/>
              </a:rPr>
              <a:t>designed! </a:t>
            </a:r>
            <a:r>
              <a:rPr lang="en-US" sz="2000" dirty="0" smtClean="0">
                <a:latin typeface="+mn-lt"/>
                <a:sym typeface="Wingdings" panose="05000000000000000000" pitchFamily="2" charset="2"/>
              </a:rPr>
              <a:t> </a:t>
            </a:r>
            <a:endParaRPr lang="en-US" sz="2000" dirty="0">
              <a:latin typeface="+mn-lt"/>
            </a:endParaRPr>
          </a:p>
          <a:p>
            <a:endParaRPr lang="en-US" sz="2000" dirty="0" smtClean="0">
              <a:latin typeface="+mn-lt"/>
            </a:endParaRPr>
          </a:p>
        </p:txBody>
      </p:sp>
      <p:grpSp>
        <p:nvGrpSpPr>
          <p:cNvPr id="11" name="Group 10"/>
          <p:cNvGrpSpPr/>
          <p:nvPr/>
        </p:nvGrpSpPr>
        <p:grpSpPr>
          <a:xfrm>
            <a:off x="5410199" y="3276599"/>
            <a:ext cx="3547399" cy="3279903"/>
            <a:chOff x="6008079" y="2573114"/>
            <a:chExt cx="2149138" cy="2030657"/>
          </a:xfrm>
        </p:grpSpPr>
        <p:pic>
          <p:nvPicPr>
            <p:cNvPr id="12" name="Picture 2"/>
            <p:cNvPicPr>
              <a:picLocks noChangeAspect="1" noChangeArrowheads="1"/>
            </p:cNvPicPr>
            <p:nvPr/>
          </p:nvPicPr>
          <p:blipFill rotWithShape="1">
            <a:blip r:embed="rId3" cstate="print"/>
            <a:srcRect r="51288" b="11097"/>
            <a:stretch/>
          </p:blipFill>
          <p:spPr bwMode="auto">
            <a:xfrm>
              <a:off x="6009797" y="2573114"/>
              <a:ext cx="2147420" cy="2014658"/>
            </a:xfrm>
            <a:prstGeom prst="rect">
              <a:avLst/>
            </a:prstGeom>
            <a:noFill/>
            <a:ln w="9525">
              <a:noFill/>
              <a:miter lim="800000"/>
              <a:headEnd/>
              <a:tailEnd/>
            </a:ln>
          </p:spPr>
        </p:pic>
        <p:sp>
          <p:nvSpPr>
            <p:cNvPr id="14" name="Rectangle 13"/>
            <p:cNvSpPr/>
            <p:nvPr/>
          </p:nvSpPr>
          <p:spPr>
            <a:xfrm>
              <a:off x="6008079" y="2615181"/>
              <a:ext cx="2125988" cy="19885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2" name="Picture 1"/>
          <p:cNvPicPr>
            <a:picLocks noChangeAspect="1"/>
          </p:cNvPicPr>
          <p:nvPr/>
        </p:nvPicPr>
        <p:blipFill>
          <a:blip r:embed="rId4"/>
          <a:stretch>
            <a:fillRect/>
          </a:stretch>
        </p:blipFill>
        <p:spPr>
          <a:xfrm>
            <a:off x="2743200" y="4060717"/>
            <a:ext cx="2444163" cy="2578458"/>
          </a:xfrm>
          <a:prstGeom prst="rect">
            <a:avLst/>
          </a:prstGeom>
        </p:spPr>
      </p:pic>
      <p:pic>
        <p:nvPicPr>
          <p:cNvPr id="13" name="Picture 12" descr="cu_logo_sml_150_ppt"/>
          <p:cNvPicPr>
            <a:picLocks noChangeAspect="1" noChangeArrowheads="1"/>
          </p:cNvPicPr>
          <p:nvPr/>
        </p:nvPicPr>
        <p:blipFill>
          <a:blip r:embed="rId5" cstate="print"/>
          <a:srcRect/>
          <a:stretch>
            <a:fillRect/>
          </a:stretch>
        </p:blipFill>
        <p:spPr bwMode="auto">
          <a:xfrm>
            <a:off x="0" y="-29505"/>
            <a:ext cx="9144000" cy="981075"/>
          </a:xfrm>
          <a:prstGeom prst="rect">
            <a:avLst/>
          </a:prstGeom>
          <a:noFill/>
          <a:ln w="9525">
            <a:noFill/>
            <a:miter lim="800000"/>
            <a:headEnd/>
            <a:tailEnd/>
          </a:ln>
        </p:spPr>
      </p:pic>
      <p:sp>
        <p:nvSpPr>
          <p:cNvPr id="16" name="TextBox 10"/>
          <p:cNvSpPr txBox="1">
            <a:spLocks noChangeArrowheads="1"/>
          </p:cNvSpPr>
          <p:nvPr/>
        </p:nvSpPr>
        <p:spPr bwMode="auto">
          <a:xfrm>
            <a:off x="4419600" y="168275"/>
            <a:ext cx="4748463"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How: IBLI implementation</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552456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105569" y="139700"/>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solidFill>
                <a:srgbClr val="FF0000"/>
              </a:solidFill>
            </a:endParaRPr>
          </a:p>
        </p:txBody>
      </p:sp>
      <p:sp>
        <p:nvSpPr>
          <p:cNvPr id="18438" name="Rectangle 3"/>
          <p:cNvSpPr>
            <a:spLocks noChangeArrowheads="1"/>
          </p:cNvSpPr>
          <p:nvPr/>
        </p:nvSpPr>
        <p:spPr bwMode="auto">
          <a:xfrm>
            <a:off x="255319" y="990601"/>
            <a:ext cx="4392881" cy="1066800"/>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cs typeface="Arial" pitchFamily="34" charset="0"/>
              </a:rPr>
              <a:t>Covariate risk is important but household losses vary a lot …</a:t>
            </a:r>
            <a:endParaRPr lang="en-US" sz="2400" b="1" dirty="0">
              <a:latin typeface="Georgia" panose="02040502050405020303" pitchFamily="18" charset="0"/>
              <a:cs typeface="Arial" pitchFamily="34" charset="0"/>
            </a:endParaRPr>
          </a:p>
        </p:txBody>
      </p:sp>
      <p:sp>
        <p:nvSpPr>
          <p:cNvPr id="2" name="TextBox 1"/>
          <p:cNvSpPr txBox="1"/>
          <p:nvPr/>
        </p:nvSpPr>
        <p:spPr>
          <a:xfrm>
            <a:off x="5943600" y="6375787"/>
            <a:ext cx="3048000" cy="307777"/>
          </a:xfrm>
          <a:prstGeom prst="rect">
            <a:avLst/>
          </a:prstGeom>
          <a:noFill/>
        </p:spPr>
        <p:txBody>
          <a:bodyPr wrap="square" rtlCol="0">
            <a:spAutoFit/>
          </a:bodyPr>
          <a:lstStyle/>
          <a:p>
            <a:r>
              <a:rPr lang="en-US" sz="1400" dirty="0" smtClean="0">
                <a:latin typeface="Georgia" panose="02040502050405020303" pitchFamily="18" charset="0"/>
              </a:rPr>
              <a:t>Jensen, Barrett &amp; </a:t>
            </a:r>
            <a:r>
              <a:rPr lang="en-US" sz="1400" dirty="0" err="1" smtClean="0">
                <a:latin typeface="Georgia" panose="02040502050405020303" pitchFamily="18" charset="0"/>
              </a:rPr>
              <a:t>Mude</a:t>
            </a:r>
            <a:r>
              <a:rPr lang="en-US" sz="1400" dirty="0" smtClean="0">
                <a:latin typeface="Georgia" panose="02040502050405020303" pitchFamily="18" charset="0"/>
              </a:rPr>
              <a:t> </a:t>
            </a:r>
            <a:r>
              <a:rPr lang="en-US" sz="1400" i="1" dirty="0" smtClean="0">
                <a:latin typeface="Georgia" panose="02040502050405020303" pitchFamily="18" charset="0"/>
              </a:rPr>
              <a:t>AJAE</a:t>
            </a:r>
            <a:r>
              <a:rPr lang="en-US" sz="1400" dirty="0" smtClean="0">
                <a:latin typeface="Georgia" panose="02040502050405020303" pitchFamily="18" charset="0"/>
              </a:rPr>
              <a:t> 2016</a:t>
            </a:r>
            <a:endParaRPr lang="en-US" sz="1400" dirty="0">
              <a:latin typeface="Georgia" panose="02040502050405020303"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25" y="2166721"/>
            <a:ext cx="4170487" cy="2822820"/>
          </a:xfrm>
          <a:prstGeom prst="rect">
            <a:avLst/>
          </a:prstGeom>
        </p:spPr>
      </p:pic>
      <p:sp>
        <p:nvSpPr>
          <p:cNvPr id="11" name="Rectangle 3"/>
          <p:cNvSpPr>
            <a:spLocks noChangeArrowheads="1"/>
          </p:cNvSpPr>
          <p:nvPr/>
        </p:nvSpPr>
        <p:spPr bwMode="auto">
          <a:xfrm>
            <a:off x="206606" y="5025837"/>
            <a:ext cx="426333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zh-CN" sz="900" b="1" dirty="0">
                <a:latin typeface="Georgia" panose="02040502050405020303" pitchFamily="18" charset="0"/>
                <a:ea typeface="SimSun" panose="02010600030101010101" pitchFamily="2" charset="-122"/>
                <a:cs typeface="Arial" pitchFamily="34" charset="0"/>
              </a:rPr>
              <a:t>Notes:</a:t>
            </a:r>
            <a:r>
              <a:rPr lang="en-US" altLang="zh-CN" sz="900" dirty="0">
                <a:latin typeface="Georgia" panose="02040502050405020303" pitchFamily="18" charset="0"/>
                <a:ea typeface="SimSun" panose="02010600030101010101" pitchFamily="2" charset="-122"/>
                <a:cs typeface="Arial" pitchFamily="34" charset="0"/>
              </a:rPr>
              <a:t> </a:t>
            </a:r>
            <a:r>
              <a:rPr lang="en-US" altLang="zh-CN" sz="900" dirty="0" smtClean="0">
                <a:latin typeface="Georgia" panose="02040502050405020303" pitchFamily="18" charset="0"/>
                <a:ea typeface="SimSun" panose="02010600030101010101" pitchFamily="2" charset="-122"/>
                <a:cs typeface="Arial" pitchFamily="34" charset="0"/>
              </a:rPr>
              <a:t>The left figure illustrates the covariate (average) loss rate in each season.  The right figure illustrates the distribution of losses within each seasons. The boxes depict the interquartile range, the upper and lower adjacent values are either 3/2 the interquartile range or the value furthest from the median. The remaining observations fall outside the adjacent values.</a:t>
            </a:r>
            <a:endParaRPr lang="en-US" altLang="zh-CN" sz="2100" dirty="0">
              <a:latin typeface="Georgia" panose="02040502050405020303" pitchFamily="18" charset="0"/>
              <a:cs typeface="Arial" pitchFamily="34" charset="0"/>
            </a:endParaRPr>
          </a:p>
        </p:txBody>
      </p:sp>
      <p:sp>
        <p:nvSpPr>
          <p:cNvPr id="13" name="Rectangle 3"/>
          <p:cNvSpPr>
            <a:spLocks noChangeArrowheads="1"/>
          </p:cNvSpPr>
          <p:nvPr/>
        </p:nvSpPr>
        <p:spPr bwMode="auto">
          <a:xfrm>
            <a:off x="4724400" y="990600"/>
            <a:ext cx="4267200" cy="670719"/>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cs typeface="Arial" pitchFamily="34" charset="0"/>
              </a:rPr>
              <a:t>… even for a given household over time.</a:t>
            </a:r>
            <a:endParaRPr lang="en-US" sz="2400" dirty="0">
              <a:latin typeface="Georgia" panose="02040502050405020303" pitchFamily="18" charset="0"/>
              <a:cs typeface="Arial" pitchFamily="34" charset="0"/>
            </a:endParaRPr>
          </a:p>
          <a:p>
            <a:pPr eaLnBrk="1" hangingPunct="1">
              <a:spcBef>
                <a:spcPts val="0"/>
              </a:spcBef>
              <a:spcAft>
                <a:spcPts val="600"/>
              </a:spcAft>
            </a:pPr>
            <a:endParaRPr lang="en-US" sz="2000" b="1" dirty="0" smtClean="0">
              <a:latin typeface="Arial" pitchFamily="34" charset="0"/>
              <a:cs typeface="Arial" pitchFamily="34" charset="0"/>
            </a:endParaRPr>
          </a:p>
          <a:p>
            <a:pPr eaLnBrk="1" hangingPunct="1">
              <a:spcBef>
                <a:spcPts val="0"/>
              </a:spcBef>
              <a:spcAft>
                <a:spcPts val="600"/>
              </a:spcAft>
            </a:pPr>
            <a:endParaRPr lang="en-US" sz="2000" b="1" dirty="0">
              <a:latin typeface="Arial" pitchFamily="34" charset="0"/>
              <a:cs typeface="Arial" pitchFamily="34" charset="0"/>
            </a:endParaRPr>
          </a:p>
        </p:txBody>
      </p:sp>
      <p:sp>
        <p:nvSpPr>
          <p:cNvPr id="11265" name="Rectangle 1"/>
          <p:cNvSpPr>
            <a:spLocks noChangeArrowheads="1"/>
          </p:cNvSpPr>
          <p:nvPr/>
        </p:nvSpPr>
        <p:spPr bwMode="auto">
          <a:xfrm>
            <a:off x="4759785" y="5025837"/>
            <a:ext cx="37338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Georgia" panose="02040502050405020303" pitchFamily="18" charset="0"/>
                <a:ea typeface="SimSun" pitchFamily="2" charset="-122"/>
                <a:cs typeface="Arial" pitchFamily="34" charset="0"/>
              </a:rPr>
              <a:t>Notes:</a:t>
            </a:r>
            <a:r>
              <a:rPr kumimoji="0" lang="en-US" altLang="zh-CN" sz="1000" b="0" i="0" u="none" strike="noStrike" cap="none" normalizeH="0" baseline="0" dirty="0" smtClean="0">
                <a:ln>
                  <a:noFill/>
                </a:ln>
                <a:solidFill>
                  <a:schemeClr val="tx1"/>
                </a:solidFill>
                <a:effectLst/>
                <a:latin typeface="Georgia" panose="02040502050405020303" pitchFamily="18" charset="0"/>
                <a:ea typeface="SimSun" pitchFamily="2" charset="-122"/>
                <a:cs typeface="Arial" pitchFamily="34" charset="0"/>
              </a:rPr>
              <a:t> Household-season</a:t>
            </a:r>
            <a:r>
              <a:rPr kumimoji="0" lang="en-US" altLang="zh-CN" sz="1000" b="0" i="0" u="none" strike="noStrike" cap="none" normalizeH="0" dirty="0" smtClean="0">
                <a:ln>
                  <a:noFill/>
                </a:ln>
                <a:solidFill>
                  <a:schemeClr val="tx1"/>
                </a:solidFill>
                <a:effectLst/>
                <a:latin typeface="Georgia" panose="02040502050405020303" pitchFamily="18" charset="0"/>
                <a:ea typeface="SimSun" pitchFamily="2" charset="-122"/>
                <a:cs typeface="Arial" pitchFamily="34" charset="0"/>
              </a:rPr>
              <a:t> herd loss rate spreads (mean in red</a:t>
            </a:r>
            <a:r>
              <a:rPr lang="en-US" altLang="zh-CN" sz="1000" dirty="0" smtClean="0">
                <a:latin typeface="Georgia" panose="02040502050405020303" pitchFamily="18" charset="0"/>
                <a:ea typeface="SimSun" pitchFamily="2" charset="-122"/>
                <a:cs typeface="Arial" pitchFamily="34" charset="0"/>
              </a:rPr>
              <a:t>,</a:t>
            </a:r>
            <a:r>
              <a:rPr kumimoji="0" lang="en-US" altLang="zh-CN" sz="1000" b="0" i="0" u="none" strike="noStrike" cap="none" normalizeH="0" dirty="0" smtClean="0">
                <a:ln>
                  <a:noFill/>
                </a:ln>
                <a:solidFill>
                  <a:schemeClr val="tx1"/>
                </a:solidFill>
                <a:effectLst/>
                <a:latin typeface="Georgia" panose="02040502050405020303" pitchFamily="18" charset="0"/>
                <a:ea typeface="SimSun" pitchFamily="2" charset="-122"/>
                <a:cs typeface="Arial" pitchFamily="34" charset="0"/>
              </a:rPr>
              <a:t> ±1 SD in blue), ordered by </a:t>
            </a:r>
            <a:r>
              <a:rPr kumimoji="0" lang="en-US" altLang="zh-CN" sz="1000" b="0" i="0" u="none" strike="noStrike" cap="none" normalizeH="0" dirty="0" err="1" smtClean="0">
                <a:ln>
                  <a:noFill/>
                </a:ln>
                <a:solidFill>
                  <a:schemeClr val="tx1"/>
                </a:solidFill>
                <a:effectLst/>
                <a:latin typeface="Georgia" panose="02040502050405020303" pitchFamily="18" charset="0"/>
                <a:ea typeface="SimSun" pitchFamily="2" charset="-122"/>
                <a:cs typeface="Arial" pitchFamily="34" charset="0"/>
              </a:rPr>
              <a:t>hh</a:t>
            </a:r>
            <a:r>
              <a:rPr kumimoji="0" lang="en-US" altLang="zh-CN" sz="1000" b="0" i="0" u="none" strike="noStrike" cap="none" normalizeH="0" dirty="0" smtClean="0">
                <a:ln>
                  <a:noFill/>
                </a:ln>
                <a:solidFill>
                  <a:schemeClr val="tx1"/>
                </a:solidFill>
                <a:effectLst/>
                <a:latin typeface="Georgia" panose="02040502050405020303" pitchFamily="18" charset="0"/>
                <a:ea typeface="SimSun" pitchFamily="2" charset="-122"/>
                <a:cs typeface="Arial" pitchFamily="34" charset="0"/>
              </a:rPr>
              <a:t> </a:t>
            </a:r>
            <a:r>
              <a:rPr kumimoji="0" lang="en-US" altLang="zh-CN" sz="1000" b="0" i="0" u="none" strike="noStrike" cap="none" normalizeH="0" dirty="0" err="1" smtClean="0">
                <a:ln>
                  <a:noFill/>
                </a:ln>
                <a:solidFill>
                  <a:schemeClr val="tx1"/>
                </a:solidFill>
                <a:effectLst/>
                <a:latin typeface="Georgia" panose="02040502050405020303" pitchFamily="18" charset="0"/>
                <a:ea typeface="SimSun" pitchFamily="2" charset="-122"/>
                <a:cs typeface="Arial" pitchFamily="34" charset="0"/>
              </a:rPr>
              <a:t>av</a:t>
            </a:r>
            <a:r>
              <a:rPr lang="en-US" altLang="zh-CN" sz="1000" dirty="0" err="1" smtClean="0">
                <a:latin typeface="Georgia" panose="02040502050405020303" pitchFamily="18" charset="0"/>
                <a:ea typeface="SimSun" pitchFamily="2" charset="-122"/>
                <a:cs typeface="Arial" pitchFamily="34" charset="0"/>
              </a:rPr>
              <a:t>g</a:t>
            </a:r>
            <a:r>
              <a:rPr lang="en-US" altLang="zh-CN" sz="1000" dirty="0" smtClean="0">
                <a:latin typeface="Georgia" panose="02040502050405020303" pitchFamily="18" charset="0"/>
                <a:ea typeface="SimSun" pitchFamily="2" charset="-122"/>
                <a:cs typeface="Arial" pitchFamily="34" charset="0"/>
              </a:rPr>
              <a:t> loss rate (top), and distribution of </a:t>
            </a:r>
            <a:r>
              <a:rPr lang="en-US" altLang="zh-CN" sz="1000" dirty="0" err="1" smtClean="0">
                <a:latin typeface="Georgia" panose="02040502050405020303" pitchFamily="18" charset="0"/>
                <a:ea typeface="SimSun" pitchFamily="2" charset="-122"/>
                <a:cs typeface="Arial" pitchFamily="34" charset="0"/>
              </a:rPr>
              <a:t>hh</a:t>
            </a:r>
            <a:r>
              <a:rPr lang="en-US" altLang="zh-CN" sz="1000" dirty="0" smtClean="0">
                <a:latin typeface="Georgia" panose="02040502050405020303" pitchFamily="18" charset="0"/>
                <a:ea typeface="SimSun" pitchFamily="2" charset="-122"/>
                <a:cs typeface="Arial" pitchFamily="34" charset="0"/>
              </a:rPr>
              <a:t> </a:t>
            </a:r>
            <a:r>
              <a:rPr lang="en-US" altLang="zh-CN" sz="1000" dirty="0" err="1" smtClean="0">
                <a:latin typeface="Georgia" panose="02040502050405020303" pitchFamily="18" charset="0"/>
                <a:ea typeface="SimSun" pitchFamily="2" charset="-122"/>
                <a:cs typeface="Arial" pitchFamily="34" charset="0"/>
              </a:rPr>
              <a:t>avg</a:t>
            </a:r>
            <a:r>
              <a:rPr lang="en-US" altLang="zh-CN" sz="1000" dirty="0" smtClean="0">
                <a:latin typeface="Georgia" panose="02040502050405020303" pitchFamily="18" charset="0"/>
                <a:ea typeface="SimSun" pitchFamily="2" charset="-122"/>
                <a:cs typeface="Arial" pitchFamily="34" charset="0"/>
              </a:rPr>
              <a:t> loss rates (bottom). </a:t>
            </a:r>
            <a:endParaRPr kumimoji="0" lang="en-US" altLang="zh-CN" sz="18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pic>
        <p:nvPicPr>
          <p:cNvPr id="5" name="Picture 4"/>
          <p:cNvPicPr>
            <a:picLocks noChangeAspect="1"/>
          </p:cNvPicPr>
          <p:nvPr/>
        </p:nvPicPr>
        <p:blipFill>
          <a:blip r:embed="rId4"/>
          <a:stretch>
            <a:fillRect/>
          </a:stretch>
        </p:blipFill>
        <p:spPr>
          <a:xfrm>
            <a:off x="4787467" y="2188110"/>
            <a:ext cx="3952117" cy="2775754"/>
          </a:xfrm>
          <a:prstGeom prst="rect">
            <a:avLst/>
          </a:prstGeom>
        </p:spPr>
      </p:pic>
      <p:pic>
        <p:nvPicPr>
          <p:cNvPr id="14" name="Picture 13" descr="cu_logo_sml_150_ppt"/>
          <p:cNvPicPr>
            <a:picLocks noChangeAspect="1" noChangeArrowheads="1"/>
          </p:cNvPicPr>
          <p:nvPr/>
        </p:nvPicPr>
        <p:blipFill>
          <a:blip r:embed="rId5" cstate="print"/>
          <a:srcRect/>
          <a:stretch>
            <a:fillRect/>
          </a:stretch>
        </p:blipFill>
        <p:spPr bwMode="auto">
          <a:xfrm>
            <a:off x="0" y="-29505"/>
            <a:ext cx="9144000" cy="981075"/>
          </a:xfrm>
          <a:prstGeom prst="rect">
            <a:avLst/>
          </a:prstGeom>
          <a:noFill/>
          <a:ln w="9525">
            <a:noFill/>
            <a:miter lim="800000"/>
            <a:headEnd/>
            <a:tailEnd/>
          </a:ln>
        </p:spPr>
      </p:pic>
      <p:sp>
        <p:nvSpPr>
          <p:cNvPr id="15" name="TextBox 10"/>
          <p:cNvSpPr txBox="1">
            <a:spLocks noChangeArrowheads="1"/>
          </p:cNvSpPr>
          <p:nvPr/>
        </p:nvSpPr>
        <p:spPr bwMode="auto">
          <a:xfrm>
            <a:off x="3962400" y="168275"/>
            <a:ext cx="5205663"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Impacts: </a:t>
            </a:r>
            <a:r>
              <a:rPr lang="en-US" sz="2400" b="1" dirty="0" smtClean="0">
                <a:solidFill>
                  <a:schemeClr val="bg1"/>
                </a:solidFill>
                <a:latin typeface="Georgia" panose="02040502050405020303" pitchFamily="18" charset="0"/>
              </a:rPr>
              <a:t>An imperfect product</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21750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151871"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smtClean="0">
                <a:solidFill>
                  <a:schemeClr val="bg1"/>
                </a:solidFill>
              </a:rPr>
              <a:t>(Jensen, Barrett &amp; </a:t>
            </a:r>
            <a:r>
              <a:rPr lang="en-US" b="1" dirty="0" err="1" smtClean="0">
                <a:solidFill>
                  <a:schemeClr val="bg1"/>
                </a:solidFill>
              </a:rPr>
              <a:t>Mude</a:t>
            </a:r>
            <a:r>
              <a:rPr lang="en-US" b="1" dirty="0" smtClean="0">
                <a:solidFill>
                  <a:schemeClr val="bg1"/>
                </a:solidFill>
              </a:rPr>
              <a:t> 2014)</a:t>
            </a:r>
            <a:endParaRPr lang="en-US" b="1" i="1" dirty="0" smtClean="0">
              <a:solidFill>
                <a:schemeClr val="bg1"/>
              </a:solidFill>
              <a:latin typeface="Calibri" pitchFamily="34" charset="0"/>
            </a:endParaRPr>
          </a:p>
          <a:p>
            <a:pPr algn="ctr" fontAlgn="auto">
              <a:spcBef>
                <a:spcPts val="0"/>
              </a:spcBef>
              <a:spcAft>
                <a:spcPts val="0"/>
              </a:spcAft>
              <a:defRPr/>
            </a:pPr>
            <a:endParaRPr lang="en-US" dirty="0"/>
          </a:p>
        </p:txBody>
      </p:sp>
      <p:sp>
        <p:nvSpPr>
          <p:cNvPr id="13" name="Rectangle 3"/>
          <p:cNvSpPr>
            <a:spLocks noChangeArrowheads="1"/>
          </p:cNvSpPr>
          <p:nvPr/>
        </p:nvSpPr>
        <p:spPr bwMode="auto">
          <a:xfrm>
            <a:off x="685800" y="990600"/>
            <a:ext cx="8305800" cy="670719"/>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cs typeface="Arial" pitchFamily="34" charset="0"/>
              </a:rPr>
              <a:t>And the index does not perfectly track covariate losses.</a:t>
            </a:r>
            <a:endParaRPr lang="en-US" sz="2400" dirty="0">
              <a:latin typeface="Georgia" panose="02040502050405020303" pitchFamily="18" charset="0"/>
              <a:cs typeface="Arial" pitchFamily="34" charset="0"/>
            </a:endParaRPr>
          </a:p>
          <a:p>
            <a:pPr eaLnBrk="1" hangingPunct="1">
              <a:spcBef>
                <a:spcPts val="0"/>
              </a:spcBef>
              <a:spcAft>
                <a:spcPts val="600"/>
              </a:spcAft>
            </a:pPr>
            <a:endParaRPr lang="en-US" sz="2000" b="1" dirty="0" smtClean="0">
              <a:latin typeface="Arial" pitchFamily="34" charset="0"/>
              <a:cs typeface="Arial" pitchFamily="34" charset="0"/>
            </a:endParaRPr>
          </a:p>
          <a:p>
            <a:pPr eaLnBrk="1" hangingPunct="1">
              <a:spcBef>
                <a:spcPts val="0"/>
              </a:spcBef>
              <a:spcAft>
                <a:spcPts val="600"/>
              </a:spcAft>
            </a:pPr>
            <a:endParaRPr lang="en-US" sz="2000" b="1" dirty="0">
              <a:latin typeface="Arial" pitchFamily="34" charset="0"/>
              <a:cs typeface="Arial" pitchFamily="34" charset="0"/>
            </a:endParaRPr>
          </a:p>
        </p:txBody>
      </p:sp>
      <p:sp>
        <p:nvSpPr>
          <p:cNvPr id="11265" name="Rectangle 1"/>
          <p:cNvSpPr>
            <a:spLocks noChangeArrowheads="1"/>
          </p:cNvSpPr>
          <p:nvPr/>
        </p:nvSpPr>
        <p:spPr bwMode="auto">
          <a:xfrm>
            <a:off x="5807023" y="2569672"/>
            <a:ext cx="2925524"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Georgia" panose="02040502050405020303" pitchFamily="18" charset="0"/>
                <a:ea typeface="SimSun" pitchFamily="2" charset="-122"/>
                <a:cs typeface="Arial" pitchFamily="34" charset="0"/>
              </a:rPr>
              <a:t>Notes:</a:t>
            </a:r>
            <a:r>
              <a:rPr kumimoji="0" lang="en-US" altLang="zh-CN" sz="1000" b="0" i="0" u="none" strike="noStrike" cap="none" normalizeH="0" baseline="0" dirty="0" smtClean="0">
                <a:ln>
                  <a:noFill/>
                </a:ln>
                <a:solidFill>
                  <a:schemeClr val="tx1"/>
                </a:solidFill>
                <a:effectLst/>
                <a:latin typeface="Georgia" panose="02040502050405020303" pitchFamily="18" charset="0"/>
                <a:ea typeface="SimSun" pitchFamily="2" charset="-122"/>
                <a:cs typeface="Arial" pitchFamily="34" charset="0"/>
              </a:rPr>
              <a:t> Covariate loss-index observations are seasonal division average mortality paired with the index value for that division-season. Fitted lines and confidence intervals are generated by regressing livestock mortality rates on the index. </a:t>
            </a:r>
            <a:endParaRPr kumimoji="0" lang="en-US" altLang="zh-CN" sz="18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4" name="TextBox 3"/>
          <p:cNvSpPr txBox="1"/>
          <p:nvPr/>
        </p:nvSpPr>
        <p:spPr>
          <a:xfrm>
            <a:off x="151871" y="4979675"/>
            <a:ext cx="8699755" cy="1600438"/>
          </a:xfrm>
          <a:prstGeom prst="rect">
            <a:avLst/>
          </a:prstGeom>
          <a:noFill/>
        </p:spPr>
        <p:txBody>
          <a:bodyPr wrap="square" rtlCol="0">
            <a:spAutoFit/>
          </a:bodyPr>
          <a:lstStyle/>
          <a:p>
            <a:r>
              <a:rPr lang="en-US" sz="2000" dirty="0" smtClean="0">
                <a:latin typeface="Georgia" panose="02040502050405020303" pitchFamily="18" charset="0"/>
              </a:rPr>
              <a:t>-    </a:t>
            </a:r>
            <a:r>
              <a:rPr lang="en-US" sz="2000" dirty="0" smtClean="0">
                <a:latin typeface="Georgia" panose="02040502050405020303" pitchFamily="18" charset="0"/>
              </a:rPr>
              <a:t>IBLI </a:t>
            </a:r>
            <a:r>
              <a:rPr lang="en-US" sz="2000" dirty="0" err="1" smtClean="0">
                <a:latin typeface="Georgia" panose="02040502050405020303" pitchFamily="18" charset="0"/>
              </a:rPr>
              <a:t>hhs</a:t>
            </a:r>
            <a:r>
              <a:rPr lang="en-US" sz="2000" dirty="0" smtClean="0">
                <a:latin typeface="Georgia" panose="02040502050405020303" pitchFamily="18" charset="0"/>
              </a:rPr>
              <a:t> still hold most risk</a:t>
            </a:r>
            <a:r>
              <a:rPr lang="en-US" sz="2000" dirty="0">
                <a:latin typeface="Georgia" panose="02040502050405020303" pitchFamily="18" charset="0"/>
              </a:rPr>
              <a:t>: </a:t>
            </a:r>
            <a:r>
              <a:rPr lang="en-US" sz="2000" dirty="0" smtClean="0">
                <a:latin typeface="Georgia" panose="02040502050405020303" pitchFamily="18" charset="0"/>
              </a:rPr>
              <a:t>62-77% of total risk exposure remains</a:t>
            </a:r>
          </a:p>
          <a:p>
            <a:pPr marL="342900" indent="-342900">
              <a:buFontTx/>
              <a:buChar char="-"/>
            </a:pPr>
            <a:r>
              <a:rPr lang="en-US" sz="2000" dirty="0" smtClean="0">
                <a:latin typeface="Georgia" panose="02040502050405020303" pitchFamily="18" charset="0"/>
              </a:rPr>
              <a:t>Most basis risk is idiosyncratic and random, not </a:t>
            </a:r>
            <a:r>
              <a:rPr lang="en-US" sz="2000" dirty="0" smtClean="0">
                <a:latin typeface="Georgia" panose="02040502050405020303" pitchFamily="18" charset="0"/>
              </a:rPr>
              <a:t>targetable/correctable</a:t>
            </a:r>
            <a:r>
              <a:rPr lang="en-US" sz="2000" dirty="0" smtClean="0">
                <a:latin typeface="Georgia" panose="02040502050405020303" pitchFamily="18" charset="0"/>
              </a:rPr>
              <a:t>.</a:t>
            </a:r>
          </a:p>
          <a:p>
            <a:pPr marL="342900" indent="-342900">
              <a:buFontTx/>
              <a:buChar char="-"/>
            </a:pPr>
            <a:r>
              <a:rPr lang="en-US" sz="2000" dirty="0" smtClean="0">
                <a:latin typeface="Georgia" panose="02040502050405020303" pitchFamily="18" charset="0"/>
              </a:rPr>
              <a:t>Significant design risk (unintended systematic underpayment)</a:t>
            </a:r>
          </a:p>
          <a:p>
            <a:r>
              <a:rPr lang="en-US" sz="2000" dirty="0" smtClean="0">
                <a:latin typeface="Georgia" panose="02040502050405020303" pitchFamily="18" charset="0"/>
              </a:rPr>
              <a:t>-     </a:t>
            </a:r>
            <a:r>
              <a:rPr lang="en-US" sz="2000" dirty="0" err="1" smtClean="0">
                <a:latin typeface="Georgia" panose="02040502050405020303" pitchFamily="18" charset="0"/>
              </a:rPr>
              <a:t>Signif</a:t>
            </a:r>
            <a:r>
              <a:rPr lang="en-US" sz="2000" dirty="0" smtClean="0">
                <a:latin typeface="Georgia" panose="02040502050405020303" pitchFamily="18" charset="0"/>
              </a:rPr>
              <a:t>. </a:t>
            </a:r>
            <a:r>
              <a:rPr lang="en-US" sz="2000" dirty="0" smtClean="0">
                <a:latin typeface="Georgia" panose="02040502050405020303" pitchFamily="18" charset="0"/>
              </a:rPr>
              <a:t>spatial variation in covariate share – geographically target </a:t>
            </a:r>
            <a:r>
              <a:rPr lang="en-US" sz="2000" dirty="0">
                <a:latin typeface="Georgia" panose="02040502050405020303" pitchFamily="18" charset="0"/>
              </a:rPr>
              <a:t>I</a:t>
            </a:r>
            <a:r>
              <a:rPr lang="en-US" sz="2000" dirty="0" smtClean="0">
                <a:latin typeface="Georgia" panose="02040502050405020303" pitchFamily="18" charset="0"/>
              </a:rPr>
              <a:t>BLI?</a:t>
            </a:r>
            <a:endParaRPr lang="en-US" sz="2000" dirty="0">
              <a:latin typeface="Georgia" panose="02040502050405020303" pitchFamily="18" charset="0"/>
            </a:endParaRPr>
          </a:p>
          <a:p>
            <a:endParaRPr lang="en-US" dirty="0"/>
          </a:p>
        </p:txBody>
      </p:sp>
      <p:pic>
        <p:nvPicPr>
          <p:cNvPr id="5" name="Picture 4"/>
          <p:cNvPicPr>
            <a:picLocks noChangeAspect="1"/>
          </p:cNvPicPr>
          <p:nvPr/>
        </p:nvPicPr>
        <p:blipFill>
          <a:blip r:embed="rId3"/>
          <a:stretch>
            <a:fillRect/>
          </a:stretch>
        </p:blipFill>
        <p:spPr>
          <a:xfrm>
            <a:off x="849603" y="1444238"/>
            <a:ext cx="4743450" cy="3409950"/>
          </a:xfrm>
          <a:prstGeom prst="rect">
            <a:avLst/>
          </a:prstGeom>
        </p:spPr>
      </p:pic>
      <p:sp>
        <p:nvSpPr>
          <p:cNvPr id="16" name="TextBox 15"/>
          <p:cNvSpPr txBox="1"/>
          <p:nvPr/>
        </p:nvSpPr>
        <p:spPr>
          <a:xfrm>
            <a:off x="5791200" y="6375787"/>
            <a:ext cx="3200400" cy="307777"/>
          </a:xfrm>
          <a:prstGeom prst="rect">
            <a:avLst/>
          </a:prstGeom>
          <a:noFill/>
        </p:spPr>
        <p:txBody>
          <a:bodyPr wrap="square" rtlCol="0">
            <a:spAutoFit/>
          </a:bodyPr>
          <a:lstStyle/>
          <a:p>
            <a:r>
              <a:rPr lang="en-US" sz="1400" dirty="0" smtClean="0">
                <a:latin typeface="Georgia" panose="02040502050405020303" pitchFamily="18" charset="0"/>
              </a:rPr>
              <a:t>Jensen, Barrett &amp; </a:t>
            </a:r>
            <a:r>
              <a:rPr lang="en-US" sz="1400" dirty="0" err="1" smtClean="0">
                <a:latin typeface="Georgia" panose="02040502050405020303" pitchFamily="18" charset="0"/>
              </a:rPr>
              <a:t>Mude</a:t>
            </a:r>
            <a:r>
              <a:rPr lang="en-US" sz="1400" dirty="0" smtClean="0">
                <a:latin typeface="Georgia" panose="02040502050405020303" pitchFamily="18" charset="0"/>
              </a:rPr>
              <a:t> </a:t>
            </a:r>
            <a:r>
              <a:rPr lang="en-US" sz="1400" i="1" dirty="0" smtClean="0">
                <a:latin typeface="Georgia" panose="02040502050405020303" pitchFamily="18" charset="0"/>
              </a:rPr>
              <a:t>AJAE</a:t>
            </a:r>
            <a:r>
              <a:rPr lang="en-US" sz="1400" dirty="0" smtClean="0">
                <a:latin typeface="Georgia" panose="02040502050405020303" pitchFamily="18" charset="0"/>
              </a:rPr>
              <a:t> 2016</a:t>
            </a:r>
            <a:endParaRPr lang="en-US" sz="1400" dirty="0">
              <a:latin typeface="Georgia" panose="02040502050405020303" pitchFamily="18" charset="0"/>
            </a:endParaRPr>
          </a:p>
        </p:txBody>
      </p:sp>
      <p:pic>
        <p:nvPicPr>
          <p:cNvPr id="12" name="Picture 11" descr="cu_logo_sml_150_ppt"/>
          <p:cNvPicPr>
            <a:picLocks noChangeAspect="1" noChangeArrowheads="1"/>
          </p:cNvPicPr>
          <p:nvPr/>
        </p:nvPicPr>
        <p:blipFill>
          <a:blip r:embed="rId4" cstate="print"/>
          <a:srcRect/>
          <a:stretch>
            <a:fillRect/>
          </a:stretch>
        </p:blipFill>
        <p:spPr bwMode="auto">
          <a:xfrm>
            <a:off x="0" y="-29505"/>
            <a:ext cx="9144000" cy="981075"/>
          </a:xfrm>
          <a:prstGeom prst="rect">
            <a:avLst/>
          </a:prstGeom>
          <a:noFill/>
          <a:ln w="9525">
            <a:noFill/>
            <a:miter lim="800000"/>
            <a:headEnd/>
            <a:tailEnd/>
          </a:ln>
        </p:spPr>
      </p:pic>
      <p:sp>
        <p:nvSpPr>
          <p:cNvPr id="14" name="TextBox 10"/>
          <p:cNvSpPr txBox="1">
            <a:spLocks noChangeArrowheads="1"/>
          </p:cNvSpPr>
          <p:nvPr/>
        </p:nvSpPr>
        <p:spPr bwMode="auto">
          <a:xfrm>
            <a:off x="3962400" y="168275"/>
            <a:ext cx="5205663"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Impacts: </a:t>
            </a:r>
            <a:r>
              <a:rPr lang="en-US" sz="2400" b="1" dirty="0" smtClean="0">
                <a:solidFill>
                  <a:schemeClr val="bg1"/>
                </a:solidFill>
                <a:latin typeface="Georgia" panose="02040502050405020303" pitchFamily="18" charset="0"/>
              </a:rPr>
              <a:t>An imperfect product</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502253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151871"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smtClean="0">
                <a:solidFill>
                  <a:schemeClr val="bg1"/>
                </a:solidFill>
              </a:rPr>
              <a:t>(Jensen, Barrett &amp;</a:t>
            </a:r>
            <a:endParaRPr lang="en-US" dirty="0"/>
          </a:p>
        </p:txBody>
      </p:sp>
      <p:sp>
        <p:nvSpPr>
          <p:cNvPr id="18438" name="Rectangle 3"/>
          <p:cNvSpPr>
            <a:spLocks noChangeArrowheads="1"/>
          </p:cNvSpPr>
          <p:nvPr/>
        </p:nvSpPr>
        <p:spPr bwMode="auto">
          <a:xfrm>
            <a:off x="255319" y="990601"/>
            <a:ext cx="8660081" cy="1066800"/>
          </a:xfrm>
          <a:prstGeom prst="rect">
            <a:avLst/>
          </a:prstGeom>
          <a:noFill/>
          <a:ln w="9525">
            <a:noFill/>
            <a:miter lim="800000"/>
            <a:headEnd/>
            <a:tailEnd/>
          </a:ln>
        </p:spPr>
        <p:txBody>
          <a:bodyPr lIns="91429" tIns="45714" rIns="91429" bIns="45714"/>
          <a:lstStyle/>
          <a:p>
            <a:pPr eaLnBrk="1" hangingPunct="1">
              <a:spcBef>
                <a:spcPts val="0"/>
              </a:spcBef>
              <a:spcAft>
                <a:spcPts val="600"/>
              </a:spcAft>
            </a:pPr>
            <a:r>
              <a:rPr lang="en-US" sz="2400" b="1" dirty="0" smtClean="0">
                <a:latin typeface="Georgia" panose="02040502050405020303" pitchFamily="18" charset="0"/>
                <a:cs typeface="Arial" pitchFamily="34" charset="0"/>
              </a:rPr>
              <a:t>Because of basis risk, esp. false negatives, </a:t>
            </a:r>
            <a:r>
              <a:rPr lang="en-US" sz="2400" b="1" dirty="0" smtClean="0">
                <a:latin typeface="Georgia" panose="02040502050405020303" pitchFamily="18" charset="0"/>
                <a:cs typeface="Arial" pitchFamily="34" charset="0"/>
              </a:rPr>
              <a:t>buying IBLI </a:t>
            </a:r>
            <a:r>
              <a:rPr lang="en-US" sz="2400" b="1" dirty="0" smtClean="0">
                <a:latin typeface="Georgia" panose="02040502050405020303" pitchFamily="18" charset="0"/>
                <a:cs typeface="Arial" pitchFamily="34" charset="0"/>
              </a:rPr>
              <a:t>cannot stochastically dominate no insurance. Are buyers better off?</a:t>
            </a:r>
            <a:endParaRPr lang="en-US" sz="2400" b="1" dirty="0">
              <a:latin typeface="Georgia" panose="02040502050405020303" pitchFamily="18" charset="0"/>
              <a:cs typeface="Arial" pitchFamily="34" charset="0"/>
            </a:endParaRPr>
          </a:p>
        </p:txBody>
      </p:sp>
      <p:sp>
        <p:nvSpPr>
          <p:cNvPr id="4" name="TextBox 3"/>
          <p:cNvSpPr txBox="1"/>
          <p:nvPr/>
        </p:nvSpPr>
        <p:spPr>
          <a:xfrm>
            <a:off x="329944" y="5206236"/>
            <a:ext cx="8484110" cy="1015663"/>
          </a:xfrm>
          <a:prstGeom prst="rect">
            <a:avLst/>
          </a:prstGeom>
          <a:noFill/>
        </p:spPr>
        <p:txBody>
          <a:bodyPr wrap="square" rtlCol="0">
            <a:spAutoFit/>
          </a:bodyPr>
          <a:lstStyle/>
          <a:p>
            <a:r>
              <a:rPr lang="en-US" sz="2000" dirty="0" smtClean="0">
                <a:latin typeface="Georgia" panose="02040502050405020303" pitchFamily="18" charset="0"/>
              </a:rPr>
              <a:t>Survival rate w/o </a:t>
            </a:r>
            <a:r>
              <a:rPr lang="en-US" sz="2000" dirty="0" smtClean="0">
                <a:latin typeface="Georgia" panose="02040502050405020303" pitchFamily="18" charset="0"/>
              </a:rPr>
              <a:t>IBLI </a:t>
            </a:r>
            <a:r>
              <a:rPr lang="en-US" sz="2000" dirty="0" smtClean="0">
                <a:latin typeface="Georgia" panose="02040502050405020303" pitchFamily="18" charset="0"/>
              </a:rPr>
              <a:t>(L) and net of </a:t>
            </a:r>
            <a:r>
              <a:rPr lang="en-US" sz="2000" dirty="0" err="1" smtClean="0">
                <a:latin typeface="Georgia" panose="02040502050405020303" pitchFamily="18" charset="0"/>
              </a:rPr>
              <a:t>prem</a:t>
            </a:r>
            <a:r>
              <a:rPr lang="en-US" sz="2000" dirty="0" smtClean="0">
                <a:latin typeface="Georgia" panose="02040502050405020303" pitchFamily="18" charset="0"/>
              </a:rPr>
              <a:t>/</a:t>
            </a:r>
            <a:r>
              <a:rPr lang="en-US" sz="2000" dirty="0" err="1" smtClean="0">
                <a:latin typeface="Georgia" panose="02040502050405020303" pitchFamily="18" charset="0"/>
              </a:rPr>
              <a:t>indem</a:t>
            </a:r>
            <a:r>
              <a:rPr lang="en-US" sz="2000" dirty="0" smtClean="0">
                <a:latin typeface="Georgia" panose="02040502050405020303" pitchFamily="18" charset="0"/>
              </a:rPr>
              <a:t> </a:t>
            </a:r>
            <a:r>
              <a:rPr lang="en-US" sz="2000" dirty="0" smtClean="0">
                <a:latin typeface="Georgia" panose="02040502050405020303" pitchFamily="18" charset="0"/>
              </a:rPr>
              <a:t>payments w/IBLI (R).</a:t>
            </a:r>
          </a:p>
          <a:p>
            <a:r>
              <a:rPr lang="en-US" sz="2000" dirty="0" smtClean="0">
                <a:latin typeface="Georgia" panose="02040502050405020303" pitchFamily="18" charset="0"/>
              </a:rPr>
              <a:t>Note: 	- small probability of negative survival rates!</a:t>
            </a:r>
          </a:p>
          <a:p>
            <a:r>
              <a:rPr lang="en-US" sz="2000" dirty="0">
                <a:latin typeface="Georgia" panose="02040502050405020303" pitchFamily="18" charset="0"/>
              </a:rPr>
              <a:t> </a:t>
            </a:r>
            <a:r>
              <a:rPr lang="en-US" sz="2000" dirty="0" smtClean="0">
                <a:latin typeface="Georgia" panose="02040502050405020303" pitchFamily="18" charset="0"/>
              </a:rPr>
              <a:t> 	- increased dispersion of outcomes due to false payments&gt;losses</a:t>
            </a:r>
            <a:endParaRPr lang="en-US" dirty="0">
              <a:latin typeface="Georgia" panose="02040502050405020303" pitchFamily="18" charset="0"/>
            </a:endParaRPr>
          </a:p>
        </p:txBody>
      </p:sp>
      <p:pic>
        <p:nvPicPr>
          <p:cNvPr id="5" name="Picture 4"/>
          <p:cNvPicPr>
            <a:picLocks noChangeAspect="1"/>
          </p:cNvPicPr>
          <p:nvPr/>
        </p:nvPicPr>
        <p:blipFill>
          <a:blip r:embed="rId3"/>
          <a:stretch>
            <a:fillRect/>
          </a:stretch>
        </p:blipFill>
        <p:spPr>
          <a:xfrm>
            <a:off x="957262" y="2265610"/>
            <a:ext cx="7229475" cy="2847975"/>
          </a:xfrm>
          <a:prstGeom prst="rect">
            <a:avLst/>
          </a:prstGeom>
        </p:spPr>
      </p:pic>
      <p:sp>
        <p:nvSpPr>
          <p:cNvPr id="12" name="TextBox 11"/>
          <p:cNvSpPr txBox="1"/>
          <p:nvPr/>
        </p:nvSpPr>
        <p:spPr>
          <a:xfrm>
            <a:off x="5943600" y="6375787"/>
            <a:ext cx="3048000" cy="307777"/>
          </a:xfrm>
          <a:prstGeom prst="rect">
            <a:avLst/>
          </a:prstGeom>
          <a:noFill/>
        </p:spPr>
        <p:txBody>
          <a:bodyPr wrap="square" rtlCol="0">
            <a:spAutoFit/>
          </a:bodyPr>
          <a:lstStyle/>
          <a:p>
            <a:r>
              <a:rPr lang="en-US" sz="1400" dirty="0" smtClean="0">
                <a:latin typeface="Georgia" panose="02040502050405020303" pitchFamily="18" charset="0"/>
              </a:rPr>
              <a:t>Jensen, Barrett &amp; </a:t>
            </a:r>
            <a:r>
              <a:rPr lang="en-US" sz="1400" dirty="0" err="1" smtClean="0">
                <a:latin typeface="Georgia" panose="02040502050405020303" pitchFamily="18" charset="0"/>
              </a:rPr>
              <a:t>Mude</a:t>
            </a:r>
            <a:r>
              <a:rPr lang="en-US" sz="1400" dirty="0" smtClean="0">
                <a:latin typeface="Georgia" panose="02040502050405020303" pitchFamily="18" charset="0"/>
              </a:rPr>
              <a:t> </a:t>
            </a:r>
            <a:r>
              <a:rPr lang="en-US" sz="1400" i="1" dirty="0" smtClean="0">
                <a:latin typeface="Georgia" panose="02040502050405020303" pitchFamily="18" charset="0"/>
              </a:rPr>
              <a:t>AJAE</a:t>
            </a:r>
            <a:r>
              <a:rPr lang="en-US" sz="1400" dirty="0" smtClean="0">
                <a:latin typeface="Georgia" panose="02040502050405020303" pitchFamily="18" charset="0"/>
              </a:rPr>
              <a:t> 2016</a:t>
            </a:r>
            <a:endParaRPr lang="en-US" sz="1400" dirty="0">
              <a:latin typeface="Georgia" panose="02040502050405020303" pitchFamily="18" charset="0"/>
            </a:endParaRPr>
          </a:p>
        </p:txBody>
      </p:sp>
      <p:pic>
        <p:nvPicPr>
          <p:cNvPr id="11" name="Picture 10" descr="cu_logo_sml_150_ppt"/>
          <p:cNvPicPr>
            <a:picLocks noChangeAspect="1" noChangeArrowheads="1"/>
          </p:cNvPicPr>
          <p:nvPr/>
        </p:nvPicPr>
        <p:blipFill>
          <a:blip r:embed="rId4" cstate="print"/>
          <a:srcRect/>
          <a:stretch>
            <a:fillRect/>
          </a:stretch>
        </p:blipFill>
        <p:spPr bwMode="auto">
          <a:xfrm>
            <a:off x="0" y="-29505"/>
            <a:ext cx="9144000" cy="981075"/>
          </a:xfrm>
          <a:prstGeom prst="rect">
            <a:avLst/>
          </a:prstGeom>
          <a:noFill/>
          <a:ln w="9525">
            <a:noFill/>
            <a:miter lim="800000"/>
            <a:headEnd/>
            <a:tailEnd/>
          </a:ln>
        </p:spPr>
      </p:pic>
      <p:sp>
        <p:nvSpPr>
          <p:cNvPr id="13" name="TextBox 10"/>
          <p:cNvSpPr txBox="1">
            <a:spLocks noChangeArrowheads="1"/>
          </p:cNvSpPr>
          <p:nvPr/>
        </p:nvSpPr>
        <p:spPr bwMode="auto">
          <a:xfrm>
            <a:off x="3962400" y="168275"/>
            <a:ext cx="5205663"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Impacts: </a:t>
            </a:r>
            <a:r>
              <a:rPr lang="en-US" sz="2400" b="1" dirty="0" smtClean="0">
                <a:solidFill>
                  <a:schemeClr val="bg1"/>
                </a:solidFill>
                <a:latin typeface="Georgia" panose="02040502050405020303" pitchFamily="18" charset="0"/>
              </a:rPr>
              <a:t>An imperfect product</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189889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7" name="TextBox 6"/>
          <p:cNvSpPr txBox="1"/>
          <p:nvPr/>
        </p:nvSpPr>
        <p:spPr>
          <a:xfrm>
            <a:off x="400050" y="986583"/>
            <a:ext cx="8305800" cy="1569660"/>
          </a:xfrm>
          <a:prstGeom prst="rect">
            <a:avLst/>
          </a:prstGeom>
          <a:noFill/>
        </p:spPr>
        <p:txBody>
          <a:bodyPr wrap="square" rtlCol="0">
            <a:spAutoFit/>
          </a:bodyPr>
          <a:lstStyle/>
          <a:p>
            <a:r>
              <a:rPr lang="en-US" sz="2400" dirty="0" smtClean="0">
                <a:latin typeface="Georgia" panose="02040502050405020303" pitchFamily="18" charset="0"/>
              </a:rPr>
              <a:t>In HH surveys , </a:t>
            </a:r>
            <a:r>
              <a:rPr lang="en-US" sz="2400" dirty="0">
                <a:latin typeface="Georgia" panose="02040502050405020303" pitchFamily="18" charset="0"/>
              </a:rPr>
              <a:t>in </a:t>
            </a:r>
            <a:r>
              <a:rPr lang="en-US" sz="2400" dirty="0" err="1">
                <a:latin typeface="Georgia" panose="02040502050405020303" pitchFamily="18" charset="0"/>
              </a:rPr>
              <a:t>Borana</a:t>
            </a:r>
            <a:r>
              <a:rPr lang="en-US" sz="2400" dirty="0">
                <a:latin typeface="Georgia" panose="02040502050405020303" pitchFamily="18" charset="0"/>
              </a:rPr>
              <a:t> (Ethiopia)/</a:t>
            </a:r>
            <a:r>
              <a:rPr lang="en-US" sz="2400" dirty="0" err="1">
                <a:latin typeface="Georgia" panose="02040502050405020303" pitchFamily="18" charset="0"/>
              </a:rPr>
              <a:t>Marsabit</a:t>
            </a:r>
            <a:r>
              <a:rPr lang="en-US" sz="2400" dirty="0">
                <a:latin typeface="Georgia" panose="02040502050405020303" pitchFamily="18" charset="0"/>
              </a:rPr>
              <a:t> (Kenya</a:t>
            </a:r>
            <a:r>
              <a:rPr lang="en-US" sz="2400" dirty="0" smtClean="0">
                <a:latin typeface="Georgia" panose="02040502050405020303" pitchFamily="18" charset="0"/>
              </a:rPr>
              <a:t>):</a:t>
            </a:r>
            <a:endParaRPr lang="en-US" sz="2400" dirty="0">
              <a:latin typeface="Georgia" panose="02040502050405020303" pitchFamily="18" charset="0"/>
            </a:endParaRPr>
          </a:p>
          <a:p>
            <a:pPr marL="342900" indent="-342900">
              <a:buFontTx/>
              <a:buChar char="-"/>
            </a:pPr>
            <a:r>
              <a:rPr lang="en-US" sz="2400" dirty="0" smtClean="0">
                <a:latin typeface="Georgia" panose="02040502050405020303" pitchFamily="18" charset="0"/>
              </a:rPr>
              <a:t>54/44% ever purchased IBLI within first 4 sales periods</a:t>
            </a:r>
          </a:p>
          <a:p>
            <a:pPr marL="342900" indent="-342900">
              <a:buFontTx/>
              <a:buChar char="-"/>
            </a:pPr>
            <a:r>
              <a:rPr lang="en-US" sz="2400" dirty="0" smtClean="0">
                <a:latin typeface="Georgia" panose="02040502050405020303" pitchFamily="18" charset="0"/>
              </a:rPr>
              <a:t>But repurchase rates low: 18-68%/16-27%</a:t>
            </a:r>
          </a:p>
          <a:p>
            <a:pPr marL="342900" indent="-342900">
              <a:buFontTx/>
              <a:buChar char="-"/>
            </a:pPr>
            <a:r>
              <a:rPr lang="en-US" sz="2400" dirty="0" smtClean="0">
                <a:latin typeface="Georgia" panose="02040502050405020303" pitchFamily="18" charset="0"/>
              </a:rPr>
              <a:t>High rates of </a:t>
            </a:r>
            <a:r>
              <a:rPr lang="en-US" sz="2400" dirty="0" err="1" smtClean="0">
                <a:latin typeface="Georgia" panose="02040502050405020303" pitchFamily="18" charset="0"/>
              </a:rPr>
              <a:t>disadoption</a:t>
            </a:r>
            <a:r>
              <a:rPr lang="en-US" sz="2400" dirty="0" smtClean="0">
                <a:latin typeface="Georgia" panose="02040502050405020303" pitchFamily="18" charset="0"/>
              </a:rPr>
              <a:t> : 26/41% within 2 years</a:t>
            </a:r>
            <a:endParaRPr lang="en-US" sz="2400" dirty="0">
              <a:solidFill>
                <a:srgbClr val="FFFF00"/>
              </a:solidFill>
              <a:latin typeface="Georgia" panose="0204050205040502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636460"/>
            <a:ext cx="635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cu_logo_sml_150_ppt"/>
          <p:cNvPicPr>
            <a:picLocks noChangeAspect="1" noChangeArrowheads="1"/>
          </p:cNvPicPr>
          <p:nvPr/>
        </p:nvPicPr>
        <p:blipFill>
          <a:blip r:embed="rId4" cstate="print"/>
          <a:srcRect/>
          <a:stretch>
            <a:fillRect/>
          </a:stretch>
        </p:blipFill>
        <p:spPr bwMode="auto">
          <a:xfrm>
            <a:off x="0" y="-29505"/>
            <a:ext cx="9144000" cy="981075"/>
          </a:xfrm>
          <a:prstGeom prst="rect">
            <a:avLst/>
          </a:prstGeom>
          <a:noFill/>
          <a:ln w="9525">
            <a:noFill/>
            <a:miter lim="800000"/>
            <a:headEnd/>
            <a:tailEnd/>
          </a:ln>
        </p:spPr>
      </p:pic>
      <p:sp>
        <p:nvSpPr>
          <p:cNvPr id="10" name="TextBox 10"/>
          <p:cNvSpPr txBox="1">
            <a:spLocks noChangeArrowheads="1"/>
          </p:cNvSpPr>
          <p:nvPr/>
        </p:nvSpPr>
        <p:spPr bwMode="auto">
          <a:xfrm>
            <a:off x="4495800" y="-12032"/>
            <a:ext cx="4714875" cy="830997"/>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Impacts: </a:t>
            </a:r>
            <a:r>
              <a:rPr lang="en-US" sz="2400" b="1" dirty="0" smtClean="0">
                <a:solidFill>
                  <a:schemeClr val="bg1"/>
                </a:solidFill>
                <a:latin typeface="Georgia" panose="02040502050405020303" pitchFamily="18" charset="0"/>
              </a:rPr>
              <a:t>Significant uptake and </a:t>
            </a:r>
            <a:r>
              <a:rPr lang="en-US" sz="2400" b="1" dirty="0" err="1" smtClean="0">
                <a:solidFill>
                  <a:schemeClr val="bg1"/>
                </a:solidFill>
                <a:latin typeface="Georgia" panose="02040502050405020303" pitchFamily="18" charset="0"/>
              </a:rPr>
              <a:t>disadoption</a:t>
            </a:r>
            <a:r>
              <a:rPr lang="en-US" sz="2400" b="1" dirty="0" smtClean="0">
                <a:solidFill>
                  <a:schemeClr val="bg1"/>
                </a:solidFill>
                <a:latin typeface="Georgia" panose="02040502050405020303" pitchFamily="18" charset="0"/>
              </a:rPr>
              <a:t> both</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835239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95250" y="975363"/>
            <a:ext cx="8915400" cy="5379244"/>
          </a:xfrm>
          <a:prstGeom prst="rect">
            <a:avLst/>
          </a:prstGeom>
          <a:noFill/>
          <a:ln w="9525">
            <a:noFill/>
            <a:miter lim="800000"/>
            <a:headEnd/>
            <a:tailEnd/>
          </a:ln>
        </p:spPr>
        <p:txBody>
          <a:bodyPr lIns="91429" tIns="45714" rIns="91429" bIns="45714"/>
          <a:lstStyle/>
          <a:p>
            <a:r>
              <a:rPr lang="en-US" altLang="ja-JP" sz="2000" b="1" dirty="0" smtClean="0">
                <a:latin typeface="Georgia" panose="02040502050405020303" pitchFamily="18" charset="0"/>
              </a:rPr>
              <a:t>General uptake findings — robust across </a:t>
            </a:r>
            <a:r>
              <a:rPr lang="en-US" altLang="ja-JP" sz="2000" b="1" dirty="0" smtClean="0">
                <a:latin typeface="Georgia" panose="02040502050405020303" pitchFamily="18" charset="0"/>
              </a:rPr>
              <a:t>specifications/surveys</a:t>
            </a:r>
            <a:endParaRPr lang="en-US" altLang="ja-JP" sz="2000" b="1" dirty="0" smtClean="0">
              <a:latin typeface="Georgia" panose="02040502050405020303" pitchFamily="18" charset="0"/>
            </a:endParaRPr>
          </a:p>
          <a:p>
            <a:pPr>
              <a:spcBef>
                <a:spcPts val="600"/>
              </a:spcBef>
              <a:spcAft>
                <a:spcPts val="0"/>
              </a:spcAft>
            </a:pPr>
            <a:endParaRPr lang="en-US" altLang="ja-JP" sz="2000" b="1" dirty="0" smtClean="0">
              <a:latin typeface="Georgia" panose="02040502050405020303" pitchFamily="18" charset="0"/>
            </a:endParaRPr>
          </a:p>
          <a:p>
            <a:pPr>
              <a:spcBef>
                <a:spcPts val="600"/>
              </a:spcBef>
              <a:spcAft>
                <a:spcPts val="0"/>
              </a:spcAft>
            </a:pPr>
            <a:r>
              <a:rPr lang="en-US" altLang="ja-JP" sz="2000" b="1" dirty="0" smtClean="0">
                <a:latin typeface="Georgia" panose="02040502050405020303" pitchFamily="18" charset="0"/>
              </a:rPr>
              <a:t>Price:</a:t>
            </a:r>
            <a:r>
              <a:rPr lang="en-US" altLang="ja-JP" sz="2000" dirty="0" smtClean="0">
                <a:latin typeface="Georgia" panose="02040502050405020303" pitchFamily="18" charset="0"/>
              </a:rPr>
              <a:t> Price inelastic response to premium rate. </a:t>
            </a:r>
          </a:p>
          <a:p>
            <a:pPr>
              <a:spcBef>
                <a:spcPts val="600"/>
              </a:spcBef>
              <a:spcAft>
                <a:spcPts val="0"/>
              </a:spcAft>
            </a:pPr>
            <a:r>
              <a:rPr lang="en-US" sz="2000" b="1" dirty="0" smtClean="0">
                <a:latin typeface="Georgia" panose="02040502050405020303" pitchFamily="18" charset="0"/>
                <a:cs typeface="Arial" pitchFamily="34" charset="0"/>
              </a:rPr>
              <a:t>Design </a:t>
            </a:r>
            <a:r>
              <a:rPr lang="en-US" sz="2000" b="1" dirty="0">
                <a:latin typeface="Georgia" panose="02040502050405020303" pitchFamily="18" charset="0"/>
                <a:cs typeface="Arial" pitchFamily="34" charset="0"/>
              </a:rPr>
              <a:t>Risk:</a:t>
            </a:r>
            <a:r>
              <a:rPr lang="en-US" sz="2000" dirty="0">
                <a:latin typeface="Georgia" panose="02040502050405020303" pitchFamily="18" charset="0"/>
                <a:cs typeface="Arial" pitchFamily="34" charset="0"/>
              </a:rPr>
              <a:t> Design error reduces </a:t>
            </a:r>
            <a:r>
              <a:rPr lang="en-US" sz="2000" dirty="0" smtClean="0">
                <a:latin typeface="Georgia" panose="02040502050405020303" pitchFamily="18" charset="0"/>
                <a:cs typeface="Arial" pitchFamily="34" charset="0"/>
              </a:rPr>
              <a:t>uptake, esp. at </a:t>
            </a:r>
            <a:r>
              <a:rPr lang="en-US" sz="2000" dirty="0">
                <a:latin typeface="Georgia" panose="02040502050405020303" pitchFamily="18" charset="0"/>
                <a:cs typeface="Arial" pitchFamily="34" charset="0"/>
              </a:rPr>
              <a:t>higher premium rates.</a:t>
            </a:r>
          </a:p>
          <a:p>
            <a:pPr>
              <a:spcBef>
                <a:spcPts val="600"/>
              </a:spcBef>
              <a:spcAft>
                <a:spcPts val="0"/>
              </a:spcAft>
            </a:pPr>
            <a:r>
              <a:rPr lang="en-US" sz="2000" b="1" dirty="0">
                <a:latin typeface="Georgia" panose="02040502050405020303" pitchFamily="18" charset="0"/>
              </a:rPr>
              <a:t>Idiosyncratic Risk: </a:t>
            </a:r>
            <a:r>
              <a:rPr lang="en-US" sz="2000" dirty="0" err="1" smtClean="0">
                <a:latin typeface="Georgia" panose="02040502050405020303" pitchFamily="18" charset="0"/>
              </a:rPr>
              <a:t>Hh</a:t>
            </a:r>
            <a:r>
              <a:rPr lang="en-US" sz="2000" dirty="0" smtClean="0">
                <a:latin typeface="Georgia" panose="02040502050405020303" pitchFamily="18" charset="0"/>
              </a:rPr>
              <a:t> understanding </a:t>
            </a:r>
            <a:r>
              <a:rPr lang="en-US" sz="2000" dirty="0" smtClean="0">
                <a:latin typeface="Georgia" panose="02040502050405020303" pitchFamily="18" charset="0"/>
              </a:rPr>
              <a:t>increases </a:t>
            </a:r>
            <a:r>
              <a:rPr lang="en-US" sz="2000" dirty="0" smtClean="0">
                <a:latin typeface="Georgia" panose="02040502050405020303" pitchFamily="18" charset="0"/>
              </a:rPr>
              <a:t>effect of idiosyncratic risk.</a:t>
            </a:r>
            <a:endParaRPr lang="en-US" altLang="ja-JP" sz="2000" dirty="0">
              <a:latin typeface="Georgia" panose="02040502050405020303" pitchFamily="18" charset="0"/>
            </a:endParaRPr>
          </a:p>
          <a:p>
            <a:pPr>
              <a:spcBef>
                <a:spcPts val="600"/>
              </a:spcBef>
              <a:spcAft>
                <a:spcPts val="0"/>
              </a:spcAft>
            </a:pPr>
            <a:r>
              <a:rPr kumimoji="1" lang="en-US" altLang="ja-JP" sz="2000" b="1" dirty="0" smtClean="0">
                <a:latin typeface="Georgia" panose="02040502050405020303" pitchFamily="18" charset="0"/>
                <a:cs typeface="Arial" pitchFamily="34" charset="0"/>
              </a:rPr>
              <a:t>Understanding</a:t>
            </a:r>
            <a:r>
              <a:rPr kumimoji="1" lang="en-US" altLang="ja-JP" sz="2000" b="1" dirty="0">
                <a:latin typeface="Georgia" panose="02040502050405020303" pitchFamily="18" charset="0"/>
                <a:cs typeface="Arial" pitchFamily="34" charset="0"/>
              </a:rPr>
              <a:t>: </a:t>
            </a:r>
            <a:r>
              <a:rPr kumimoji="1" lang="en-US" altLang="ja-JP" sz="2000" dirty="0">
                <a:latin typeface="Georgia" panose="02040502050405020303" pitchFamily="18" charset="0"/>
                <a:cs typeface="Arial" pitchFamily="34" charset="0"/>
              </a:rPr>
              <a:t>Extension/marketing improves accuracy of IBLI knowledge but no </a:t>
            </a:r>
            <a:r>
              <a:rPr kumimoji="1" lang="en-US" altLang="ja-JP" sz="2000" dirty="0" smtClean="0">
                <a:latin typeface="Georgia" panose="02040502050405020303" pitchFamily="18" charset="0"/>
                <a:cs typeface="Arial" pitchFamily="34" charset="0"/>
              </a:rPr>
              <a:t>independent </a:t>
            </a:r>
            <a:r>
              <a:rPr kumimoji="1" lang="en-US" altLang="ja-JP" sz="2000" dirty="0">
                <a:latin typeface="Georgia" panose="02040502050405020303" pitchFamily="18" charset="0"/>
                <a:cs typeface="Arial" pitchFamily="34" charset="0"/>
              </a:rPr>
              <a:t>effect of improved understanding on uptake.</a:t>
            </a:r>
          </a:p>
          <a:p>
            <a:pPr eaLnBrk="1" hangingPunct="1">
              <a:spcBef>
                <a:spcPts val="600"/>
              </a:spcBef>
              <a:spcAft>
                <a:spcPts val="0"/>
              </a:spcAft>
            </a:pPr>
            <a:r>
              <a:rPr lang="en-US" sz="2000" b="1" dirty="0" smtClean="0">
                <a:latin typeface="Georgia" panose="02040502050405020303" pitchFamily="18" charset="0"/>
              </a:rPr>
              <a:t>Herd size: </a:t>
            </a:r>
            <a:r>
              <a:rPr lang="en-US" sz="2000" dirty="0" smtClean="0">
                <a:latin typeface="Georgia" panose="02040502050405020303" pitchFamily="18" charset="0"/>
              </a:rPr>
              <a:t>Likelihood of uptake increasing in HH herd size.</a:t>
            </a:r>
          </a:p>
          <a:p>
            <a:pPr eaLnBrk="1" hangingPunct="1">
              <a:spcBef>
                <a:spcPts val="600"/>
              </a:spcBef>
              <a:spcAft>
                <a:spcPts val="0"/>
              </a:spcAft>
            </a:pPr>
            <a:r>
              <a:rPr lang="en-US" sz="2000" b="1" dirty="0" smtClean="0">
                <a:latin typeface="Georgia" panose="02040502050405020303" pitchFamily="18" charset="0"/>
              </a:rPr>
              <a:t>Liquidity:</a:t>
            </a:r>
            <a:r>
              <a:rPr lang="en-US" sz="2000" dirty="0" smtClean="0">
                <a:latin typeface="Georgia" panose="02040502050405020303" pitchFamily="18" charset="0"/>
              </a:rPr>
              <a:t> IBLI purchase increasing w/HSNP participation and HH savings.</a:t>
            </a:r>
          </a:p>
          <a:p>
            <a:pPr eaLnBrk="1" hangingPunct="1">
              <a:spcBef>
                <a:spcPts val="600"/>
              </a:spcBef>
              <a:spcAft>
                <a:spcPts val="0"/>
              </a:spcAft>
            </a:pPr>
            <a:r>
              <a:rPr lang="en-US" sz="2000" b="1" dirty="0" smtClean="0">
                <a:latin typeface="Georgia" panose="02040502050405020303" pitchFamily="18" charset="0"/>
              </a:rPr>
              <a:t>Intertemporal </a:t>
            </a:r>
            <a:r>
              <a:rPr lang="en-US" sz="2000" b="1" dirty="0">
                <a:latin typeface="Georgia" panose="02040502050405020303" pitchFamily="18" charset="0"/>
              </a:rPr>
              <a:t>Adverse Selection: </a:t>
            </a:r>
            <a:r>
              <a:rPr lang="en-US" sz="2000" dirty="0" smtClean="0">
                <a:latin typeface="Georgia" panose="02040502050405020303" pitchFamily="18" charset="0"/>
              </a:rPr>
              <a:t>buy </a:t>
            </a:r>
            <a:r>
              <a:rPr lang="en-US" sz="2000" dirty="0">
                <a:latin typeface="Georgia" panose="02040502050405020303" pitchFamily="18" charset="0"/>
              </a:rPr>
              <a:t>less when </a:t>
            </a:r>
            <a:r>
              <a:rPr lang="en-US" sz="2000" dirty="0" smtClean="0">
                <a:latin typeface="Georgia" panose="02040502050405020303" pitchFamily="18" charset="0"/>
              </a:rPr>
              <a:t>expect </a:t>
            </a:r>
            <a:r>
              <a:rPr lang="en-US" sz="2000" dirty="0" smtClean="0">
                <a:latin typeface="Georgia" panose="02040502050405020303" pitchFamily="18" charset="0"/>
              </a:rPr>
              <a:t>good </a:t>
            </a:r>
            <a:r>
              <a:rPr lang="en-US" sz="2000" dirty="0">
                <a:latin typeface="Georgia" panose="02040502050405020303" pitchFamily="18" charset="0"/>
              </a:rPr>
              <a:t>conditions.</a:t>
            </a:r>
          </a:p>
          <a:p>
            <a:pPr eaLnBrk="1" hangingPunct="1">
              <a:spcBef>
                <a:spcPts val="600"/>
              </a:spcBef>
              <a:spcAft>
                <a:spcPts val="0"/>
              </a:spcAft>
            </a:pPr>
            <a:r>
              <a:rPr lang="en-US" sz="2000" b="1" dirty="0" smtClean="0">
                <a:latin typeface="Georgia" panose="02040502050405020303" pitchFamily="18" charset="0"/>
              </a:rPr>
              <a:t>Spatial </a:t>
            </a:r>
            <a:r>
              <a:rPr lang="en-US" sz="2000" b="1" dirty="0">
                <a:latin typeface="Georgia" panose="02040502050405020303" pitchFamily="18" charset="0"/>
              </a:rPr>
              <a:t>Adverse Selection: </a:t>
            </a:r>
            <a:r>
              <a:rPr lang="en-US" sz="2000" dirty="0" smtClean="0">
                <a:latin typeface="Georgia" panose="02040502050405020303" pitchFamily="18" charset="0"/>
                <a:cs typeface="Arial" pitchFamily="34" charset="0"/>
              </a:rPr>
              <a:t>HHs </a:t>
            </a:r>
            <a:r>
              <a:rPr lang="en-US" sz="2000" dirty="0" smtClean="0">
                <a:latin typeface="Georgia" panose="02040502050405020303" pitchFamily="18" charset="0"/>
                <a:cs typeface="Arial" pitchFamily="34" charset="0"/>
              </a:rPr>
              <a:t>facing more covariate </a:t>
            </a:r>
            <a:r>
              <a:rPr lang="en-US" sz="2000" dirty="0">
                <a:latin typeface="Georgia" panose="02040502050405020303" pitchFamily="18" charset="0"/>
                <a:cs typeface="Arial" pitchFamily="34" charset="0"/>
              </a:rPr>
              <a:t>risk </a:t>
            </a:r>
            <a:r>
              <a:rPr lang="en-US" sz="2000" dirty="0" smtClean="0">
                <a:latin typeface="Georgia" panose="02040502050405020303" pitchFamily="18" charset="0"/>
                <a:cs typeface="Arial" pitchFamily="34" charset="0"/>
              </a:rPr>
              <a:t>are </a:t>
            </a:r>
            <a:r>
              <a:rPr lang="en-US" sz="2000" dirty="0">
                <a:latin typeface="Georgia" panose="02040502050405020303" pitchFamily="18" charset="0"/>
                <a:cs typeface="Arial" pitchFamily="34" charset="0"/>
              </a:rPr>
              <a:t>more likely to </a:t>
            </a:r>
            <a:r>
              <a:rPr lang="en-US" sz="2000" dirty="0" smtClean="0">
                <a:latin typeface="Georgia" panose="02040502050405020303" pitchFamily="18" charset="0"/>
                <a:cs typeface="Arial" pitchFamily="34" charset="0"/>
              </a:rPr>
              <a:t>purchase </a:t>
            </a:r>
            <a:r>
              <a:rPr lang="en-US" sz="2000" dirty="0" smtClean="0">
                <a:latin typeface="Georgia" panose="02040502050405020303" pitchFamily="18" charset="0"/>
                <a:cs typeface="Arial" pitchFamily="34" charset="0"/>
              </a:rPr>
              <a:t>and </a:t>
            </a:r>
            <a:r>
              <a:rPr lang="en-US" sz="2000" dirty="0" smtClean="0">
                <a:latin typeface="Georgia" panose="02040502050405020303" pitchFamily="18" charset="0"/>
                <a:cs typeface="Arial" pitchFamily="34" charset="0"/>
              </a:rPr>
              <a:t>purchase more (spatial </a:t>
            </a:r>
            <a:r>
              <a:rPr lang="en-US" sz="2000" dirty="0" smtClean="0">
                <a:latin typeface="Georgia" panose="02040502050405020303" pitchFamily="18" charset="0"/>
                <a:cs typeface="Arial" pitchFamily="34" charset="0"/>
              </a:rPr>
              <a:t>adverse selection).</a:t>
            </a:r>
          </a:p>
          <a:p>
            <a:pPr eaLnBrk="1" hangingPunct="1">
              <a:spcBef>
                <a:spcPts val="600"/>
              </a:spcBef>
              <a:spcAft>
                <a:spcPts val="0"/>
              </a:spcAft>
            </a:pPr>
            <a:r>
              <a:rPr kumimoji="1" lang="en-US" altLang="ja-JP" sz="2000" b="1" dirty="0" smtClean="0">
                <a:latin typeface="Georgia" panose="02040502050405020303" pitchFamily="18" charset="0"/>
                <a:cs typeface="Arial" pitchFamily="34" charset="0"/>
              </a:rPr>
              <a:t>Gender</a:t>
            </a:r>
            <a:r>
              <a:rPr kumimoji="1" lang="en-US" altLang="ja-JP" sz="2000" dirty="0" smtClean="0">
                <a:latin typeface="Georgia" panose="02040502050405020303" pitchFamily="18" charset="0"/>
                <a:cs typeface="Arial" pitchFamily="34" charset="0"/>
              </a:rPr>
              <a:t>: no gender diff in uptake. Women more sensitive to risk of new product. </a:t>
            </a:r>
            <a:endParaRPr kumimoji="1" lang="ja-JP" altLang="en-US" sz="2000" dirty="0">
              <a:latin typeface="Georgia" panose="02040502050405020303" pitchFamily="18" charset="0"/>
            </a:endParaRPr>
          </a:p>
          <a:p>
            <a:pPr eaLnBrk="1" hangingPunct="1">
              <a:spcBef>
                <a:spcPts val="600"/>
              </a:spcBef>
              <a:spcAft>
                <a:spcPts val="0"/>
              </a:spcAft>
            </a:pPr>
            <a:endParaRPr lang="en-US" sz="2000" dirty="0" smtClean="0">
              <a:latin typeface="Georgia" panose="02040502050405020303" pitchFamily="18" charset="0"/>
            </a:endParaRPr>
          </a:p>
        </p:txBody>
      </p:sp>
      <p:sp>
        <p:nvSpPr>
          <p:cNvPr id="8" name="TextBox 7"/>
          <p:cNvSpPr txBox="1"/>
          <p:nvPr/>
        </p:nvSpPr>
        <p:spPr>
          <a:xfrm>
            <a:off x="95250" y="6419431"/>
            <a:ext cx="8001000" cy="307777"/>
          </a:xfrm>
          <a:prstGeom prst="rect">
            <a:avLst/>
          </a:prstGeom>
          <a:noFill/>
        </p:spPr>
        <p:txBody>
          <a:bodyPr wrap="square" rtlCol="0">
            <a:spAutoFit/>
          </a:bodyPr>
          <a:lstStyle/>
          <a:p>
            <a:r>
              <a:rPr lang="en-US" sz="1400" dirty="0" smtClean="0">
                <a:latin typeface="Georgia" panose="02040502050405020303" pitchFamily="18" charset="0"/>
              </a:rPr>
              <a:t>Sources: </a:t>
            </a:r>
            <a:r>
              <a:rPr lang="en-US" sz="1400" dirty="0" err="1" smtClean="0">
                <a:latin typeface="Georgia" panose="02040502050405020303" pitchFamily="18" charset="0"/>
              </a:rPr>
              <a:t>Bageant</a:t>
            </a:r>
            <a:r>
              <a:rPr lang="en-US" sz="1400" dirty="0" smtClean="0">
                <a:latin typeface="Georgia" panose="02040502050405020303" pitchFamily="18" charset="0"/>
              </a:rPr>
              <a:t> </a:t>
            </a:r>
            <a:r>
              <a:rPr lang="en-US" sz="1400" dirty="0" smtClean="0">
                <a:latin typeface="Georgia" panose="02040502050405020303" pitchFamily="18" charset="0"/>
              </a:rPr>
              <a:t>&amp; Barrett </a:t>
            </a:r>
            <a:r>
              <a:rPr lang="en-US" sz="1400" i="1" dirty="0" smtClean="0">
                <a:latin typeface="Georgia" panose="02040502050405020303" pitchFamily="18" charset="0"/>
              </a:rPr>
              <a:t>JDS</a:t>
            </a:r>
            <a:r>
              <a:rPr lang="en-US" sz="1400" dirty="0" smtClean="0">
                <a:latin typeface="Georgia" panose="02040502050405020303" pitchFamily="18" charset="0"/>
              </a:rPr>
              <a:t> 2016; </a:t>
            </a:r>
            <a:r>
              <a:rPr lang="en-US" sz="1400" dirty="0">
                <a:latin typeface="Georgia" panose="02040502050405020303" pitchFamily="18" charset="0"/>
              </a:rPr>
              <a:t>Takahashi et al. </a:t>
            </a:r>
            <a:r>
              <a:rPr lang="en-US" sz="1400" i="1" dirty="0">
                <a:latin typeface="Georgia" panose="02040502050405020303" pitchFamily="18" charset="0"/>
              </a:rPr>
              <a:t>WD</a:t>
            </a:r>
            <a:r>
              <a:rPr lang="en-US" sz="1400" dirty="0">
                <a:latin typeface="Georgia" panose="02040502050405020303" pitchFamily="18" charset="0"/>
              </a:rPr>
              <a:t> </a:t>
            </a:r>
            <a:r>
              <a:rPr lang="en-US" sz="1400" dirty="0" smtClean="0">
                <a:latin typeface="Georgia" panose="02040502050405020303" pitchFamily="18" charset="0"/>
              </a:rPr>
              <a:t>2016; Jensen</a:t>
            </a:r>
            <a:r>
              <a:rPr lang="en-US" sz="1400" dirty="0">
                <a:latin typeface="Georgia" panose="02040502050405020303" pitchFamily="18" charset="0"/>
              </a:rPr>
              <a:t>, </a:t>
            </a:r>
            <a:r>
              <a:rPr lang="en-US" sz="1400" dirty="0" err="1">
                <a:latin typeface="Georgia" panose="02040502050405020303" pitchFamily="18" charset="0"/>
              </a:rPr>
              <a:t>Mude</a:t>
            </a:r>
            <a:r>
              <a:rPr lang="en-US" sz="1400" dirty="0">
                <a:latin typeface="Georgia" panose="02040502050405020303" pitchFamily="18" charset="0"/>
              </a:rPr>
              <a:t> &amp; Barrett </a:t>
            </a:r>
            <a:r>
              <a:rPr lang="en-US" sz="1400" i="1" dirty="0" smtClean="0">
                <a:latin typeface="Georgia" panose="02040502050405020303" pitchFamily="18" charset="0"/>
              </a:rPr>
              <a:t>FP</a:t>
            </a:r>
            <a:r>
              <a:rPr lang="en-US" sz="1400" dirty="0" smtClean="0">
                <a:latin typeface="Georgia" panose="02040502050405020303" pitchFamily="18" charset="0"/>
              </a:rPr>
              <a:t> </a:t>
            </a:r>
            <a:r>
              <a:rPr lang="en-US" sz="1400" dirty="0" smtClean="0">
                <a:latin typeface="Georgia" panose="02040502050405020303" pitchFamily="18" charset="0"/>
              </a:rPr>
              <a:t>2017</a:t>
            </a:r>
            <a:endParaRPr lang="en-US" sz="1400" dirty="0">
              <a:latin typeface="Georgia" panose="02040502050405020303" pitchFamily="18" charset="0"/>
            </a:endParaRPr>
          </a:p>
        </p:txBody>
      </p:sp>
      <p:pic>
        <p:nvPicPr>
          <p:cNvPr id="10" name="Picture 9"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11" name="TextBox 10"/>
          <p:cNvSpPr txBox="1">
            <a:spLocks noChangeArrowheads="1"/>
          </p:cNvSpPr>
          <p:nvPr/>
        </p:nvSpPr>
        <p:spPr bwMode="auto">
          <a:xfrm>
            <a:off x="4495800" y="-12032"/>
            <a:ext cx="4714875" cy="830997"/>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Impacts: </a:t>
            </a:r>
            <a:r>
              <a:rPr lang="en-US" sz="2400" b="1" dirty="0" smtClean="0">
                <a:solidFill>
                  <a:schemeClr val="bg1"/>
                </a:solidFill>
                <a:latin typeface="Georgia" panose="02040502050405020303" pitchFamily="18" charset="0"/>
              </a:rPr>
              <a:t>Key determinants of IBLI purchase</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55625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228600" y="975363"/>
            <a:ext cx="8660081" cy="5379244"/>
          </a:xfrm>
          <a:prstGeom prst="rect">
            <a:avLst/>
          </a:prstGeom>
          <a:noFill/>
          <a:ln w="9525">
            <a:noFill/>
            <a:miter lim="800000"/>
            <a:headEnd/>
            <a:tailEnd/>
          </a:ln>
        </p:spPr>
        <p:txBody>
          <a:bodyPr lIns="91429" tIns="45714" rIns="91429" bIns="45714"/>
          <a:lstStyle/>
          <a:p>
            <a:pPr eaLnBrk="1" hangingPunct="1">
              <a:spcBef>
                <a:spcPts val="0"/>
              </a:spcBef>
              <a:spcAft>
                <a:spcPts val="600"/>
              </a:spcAft>
            </a:pPr>
            <a:endParaRPr lang="en-US" sz="1600" dirty="0" smtClean="0"/>
          </a:p>
        </p:txBody>
      </p:sp>
      <p:sp>
        <p:nvSpPr>
          <p:cNvPr id="2" name="TextBox 1"/>
          <p:cNvSpPr txBox="1"/>
          <p:nvPr/>
        </p:nvSpPr>
        <p:spPr>
          <a:xfrm>
            <a:off x="304800" y="1051083"/>
            <a:ext cx="8534400" cy="5247590"/>
          </a:xfrm>
          <a:prstGeom prst="rect">
            <a:avLst/>
          </a:prstGeom>
          <a:noFill/>
        </p:spPr>
        <p:txBody>
          <a:bodyPr wrap="square" rtlCol="0">
            <a:spAutoFit/>
          </a:bodyPr>
          <a:lstStyle/>
          <a:p>
            <a:pPr>
              <a:spcAft>
                <a:spcPts val="600"/>
              </a:spcAft>
            </a:pPr>
            <a:r>
              <a:rPr lang="en-US" sz="2000" dirty="0" smtClean="0">
                <a:latin typeface="Georgia" panose="02040502050405020303" pitchFamily="18" charset="0"/>
              </a:rPr>
              <a:t>N. Kenya HHs received IBLI indemnity payments in October 2011, near end of major drought. Survey HHs with IBLI coverage report much better expected behaviors/outcomes than the uninsured:</a:t>
            </a:r>
          </a:p>
          <a:p>
            <a:pPr marL="285750" indent="-285750">
              <a:spcAft>
                <a:spcPts val="600"/>
              </a:spcAft>
              <a:buFontTx/>
              <a:buChar char="-"/>
            </a:pPr>
            <a:r>
              <a:rPr lang="en-US" sz="2000" b="1" dirty="0" smtClean="0">
                <a:latin typeface="Georgia" panose="02040502050405020303" pitchFamily="18" charset="0"/>
              </a:rPr>
              <a:t>36% reduction in likelihood of distress livestock sales</a:t>
            </a:r>
            <a:r>
              <a:rPr lang="en-US" sz="2000" dirty="0" smtClean="0">
                <a:latin typeface="Georgia" panose="02040502050405020303" pitchFamily="18" charset="0"/>
              </a:rPr>
              <a:t>, especially (64%) among modestly better-off HHs (&gt;8.4 TLU)</a:t>
            </a:r>
          </a:p>
          <a:p>
            <a:pPr marL="285750" indent="-285750">
              <a:spcAft>
                <a:spcPts val="600"/>
              </a:spcAft>
              <a:buFontTx/>
              <a:buChar char="-"/>
            </a:pPr>
            <a:r>
              <a:rPr lang="en-US" sz="2000" b="1" dirty="0" smtClean="0">
                <a:latin typeface="Georgia" panose="02040502050405020303" pitchFamily="18" charset="0"/>
              </a:rPr>
              <a:t>25% reduction in likelihood of reducing meals </a:t>
            </a:r>
            <a:r>
              <a:rPr lang="en-US" sz="2000" dirty="0" smtClean="0">
                <a:latin typeface="Georgia" panose="02040502050405020303" pitchFamily="18" charset="0"/>
              </a:rPr>
              <a:t>as a coping strategy, especially (43%) among those with small or no herds</a:t>
            </a:r>
          </a:p>
          <a:p>
            <a:endParaRPr lang="en-US" sz="2000" dirty="0">
              <a:latin typeface="Georgia" panose="02040502050405020303" pitchFamily="18" charset="0"/>
              <a:cs typeface="Arial" panose="020B0604020202020204" pitchFamily="34" charset="0"/>
            </a:endParaRPr>
          </a:p>
          <a:p>
            <a:r>
              <a:rPr lang="en-US" sz="2000" dirty="0" smtClean="0">
                <a:latin typeface="Georgia" panose="02040502050405020303" pitchFamily="18" charset="0"/>
                <a:cs typeface="Arial" panose="020B0604020202020204" pitchFamily="34" charset="0"/>
              </a:rPr>
              <a:t>Builds </a:t>
            </a:r>
            <a:r>
              <a:rPr lang="en-US" sz="2000" dirty="0">
                <a:latin typeface="Georgia" panose="02040502050405020303" pitchFamily="18" charset="0"/>
                <a:cs typeface="Arial" panose="020B0604020202020204" pitchFamily="34" charset="0"/>
              </a:rPr>
              <a:t>resilience </a:t>
            </a:r>
            <a:r>
              <a:rPr lang="en-US" sz="2000" dirty="0" smtClean="0">
                <a:latin typeface="Georgia" panose="02040502050405020303" pitchFamily="18" charset="0"/>
                <a:cs typeface="Arial" panose="020B0604020202020204" pitchFamily="34" charset="0"/>
              </a:rPr>
              <a:t>(i.e., reduces probability of adverse outcomes) in </a:t>
            </a:r>
            <a:r>
              <a:rPr lang="en-US" sz="2000" dirty="0">
                <a:latin typeface="Georgia" panose="02040502050405020303" pitchFamily="18" charset="0"/>
                <a:cs typeface="Arial" panose="020B0604020202020204" pitchFamily="34" charset="0"/>
              </a:rPr>
              <a:t>herd size, child </a:t>
            </a:r>
            <a:r>
              <a:rPr lang="en-US" sz="2000" dirty="0" smtClean="0">
                <a:latin typeface="Georgia" panose="02040502050405020303" pitchFamily="18" charset="0"/>
                <a:cs typeface="Arial" panose="020B0604020202020204" pitchFamily="34" charset="0"/>
              </a:rPr>
              <a:t>MUAC </a:t>
            </a:r>
            <a:r>
              <a:rPr lang="en-US" sz="2000" dirty="0">
                <a:latin typeface="Georgia" panose="02040502050405020303" pitchFamily="18" charset="0"/>
                <a:cs typeface="Arial" panose="020B0604020202020204" pitchFamily="34" charset="0"/>
              </a:rPr>
              <a:t>among northern Kenya </a:t>
            </a:r>
            <a:r>
              <a:rPr lang="en-US" sz="2000" dirty="0" smtClean="0">
                <a:latin typeface="Georgia" panose="02040502050405020303" pitchFamily="18" charset="0"/>
                <a:cs typeface="Arial" panose="020B0604020202020204" pitchFamily="34" charset="0"/>
              </a:rPr>
              <a:t>herders. </a:t>
            </a:r>
            <a:endParaRPr lang="en-US" sz="2000" dirty="0" smtClean="0">
              <a:latin typeface="Georgia" panose="02040502050405020303" pitchFamily="18" charset="0"/>
            </a:endParaRPr>
          </a:p>
          <a:p>
            <a:endParaRPr lang="en-US" sz="2000" dirty="0" smtClean="0">
              <a:latin typeface="Georgia" panose="02040502050405020303" pitchFamily="18" charset="0"/>
            </a:endParaRPr>
          </a:p>
          <a:p>
            <a:r>
              <a:rPr lang="en-US" sz="2000" dirty="0" smtClean="0">
                <a:latin typeface="Georgia" panose="02040502050405020303" pitchFamily="18" charset="0"/>
              </a:rPr>
              <a:t>In </a:t>
            </a:r>
            <a:r>
              <a:rPr lang="en-US" sz="2000" dirty="0" smtClean="0">
                <a:latin typeface="Georgia" panose="02040502050405020303" pitchFamily="18" charset="0"/>
              </a:rPr>
              <a:t>s. </a:t>
            </a:r>
            <a:r>
              <a:rPr lang="en-US" sz="2000" dirty="0" smtClean="0">
                <a:latin typeface="Georgia" panose="02040502050405020303" pitchFamily="18" charset="0"/>
              </a:rPr>
              <a:t>Ethiopia, IBLI seems, if anything to crowd in more informal transfers, so reinforces informal safety net systems. </a:t>
            </a:r>
            <a:endParaRPr lang="en-US" sz="2000" dirty="0" smtClean="0">
              <a:latin typeface="Georgia" panose="02040502050405020303" pitchFamily="18" charset="0"/>
            </a:endParaRPr>
          </a:p>
          <a:p>
            <a:endParaRPr lang="en-US" sz="2000" dirty="0">
              <a:latin typeface="Georgia" panose="02040502050405020303" pitchFamily="18" charset="0"/>
            </a:endParaRPr>
          </a:p>
          <a:p>
            <a:r>
              <a:rPr lang="en-US" sz="2000" dirty="0" smtClean="0">
                <a:latin typeface="Georgia" panose="02040502050405020303" pitchFamily="18" charset="0"/>
              </a:rPr>
              <a:t>So, IBLI </a:t>
            </a:r>
            <a:r>
              <a:rPr lang="en-US" sz="2000" dirty="0" smtClean="0">
                <a:latin typeface="Georgia" panose="02040502050405020303" pitchFamily="18" charset="0"/>
              </a:rPr>
              <a:t>appears to augment safety net, reducing reliance on the most adverse behaviors undertaken by different groups.</a:t>
            </a:r>
            <a:endParaRPr lang="en-US" sz="2000" dirty="0">
              <a:latin typeface="Georgia" panose="02040502050405020303" pitchFamily="18" charset="0"/>
            </a:endParaRPr>
          </a:p>
        </p:txBody>
      </p:sp>
      <p:pic>
        <p:nvPicPr>
          <p:cNvPr id="11" name="Picture 10"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12" name="TextBox 11"/>
          <p:cNvSpPr txBox="1">
            <a:spLocks noChangeArrowheads="1"/>
          </p:cNvSpPr>
          <p:nvPr/>
        </p:nvSpPr>
        <p:spPr bwMode="auto">
          <a:xfrm>
            <a:off x="4724400" y="70515"/>
            <a:ext cx="4419600" cy="830997"/>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Impacts: Less advers</a:t>
            </a:r>
            <a:r>
              <a:rPr lang="en-US" sz="2400" b="1" dirty="0" smtClean="0">
                <a:solidFill>
                  <a:schemeClr val="bg1"/>
                </a:solidFill>
                <a:latin typeface="Georgia" panose="02040502050405020303" pitchFamily="18" charset="0"/>
              </a:rPr>
              <a:t>e post-drought coping</a:t>
            </a:r>
            <a:endParaRPr lang="en-US" sz="2400" b="1" i="1" dirty="0">
              <a:solidFill>
                <a:schemeClr val="bg1"/>
              </a:solidFill>
              <a:latin typeface="Georgia" panose="02040502050405020303" pitchFamily="18" charset="0"/>
            </a:endParaRPr>
          </a:p>
        </p:txBody>
      </p:sp>
      <p:sp>
        <p:nvSpPr>
          <p:cNvPr id="13" name="TextBox 12"/>
          <p:cNvSpPr txBox="1"/>
          <p:nvPr/>
        </p:nvSpPr>
        <p:spPr>
          <a:xfrm>
            <a:off x="95250" y="6383725"/>
            <a:ext cx="9906000" cy="276999"/>
          </a:xfrm>
          <a:prstGeom prst="rect">
            <a:avLst/>
          </a:prstGeom>
          <a:noFill/>
        </p:spPr>
        <p:txBody>
          <a:bodyPr wrap="square" rtlCol="0">
            <a:spAutoFit/>
          </a:bodyPr>
          <a:lstStyle/>
          <a:p>
            <a:r>
              <a:rPr lang="en-US" sz="1200" dirty="0" smtClean="0">
                <a:latin typeface="Georgia" panose="02040502050405020303" pitchFamily="18" charset="0"/>
              </a:rPr>
              <a:t>Sources: </a:t>
            </a:r>
            <a:r>
              <a:rPr lang="en-US" sz="1200" dirty="0" err="1">
                <a:latin typeface="Georgia" panose="02040502050405020303" pitchFamily="18" charset="0"/>
                <a:cs typeface="Arial" panose="020B0604020202020204" pitchFamily="34" charset="0"/>
              </a:rPr>
              <a:t>Cissé</a:t>
            </a:r>
            <a:r>
              <a:rPr lang="en-US" sz="1200" dirty="0">
                <a:latin typeface="Georgia" panose="02040502050405020303" pitchFamily="18" charset="0"/>
                <a:cs typeface="Arial" panose="020B0604020202020204" pitchFamily="34" charset="0"/>
              </a:rPr>
              <a:t> &amp; </a:t>
            </a:r>
            <a:r>
              <a:rPr lang="en-US" sz="1200" dirty="0" smtClean="0">
                <a:latin typeface="Georgia" panose="02040502050405020303" pitchFamily="18" charset="0"/>
                <a:cs typeface="Arial" panose="020B0604020202020204" pitchFamily="34" charset="0"/>
              </a:rPr>
              <a:t>Ikegami WP 2017; </a:t>
            </a:r>
            <a:r>
              <a:rPr lang="en-US" sz="1200" dirty="0" smtClean="0">
                <a:latin typeface="Georgia" panose="02040502050405020303" pitchFamily="18" charset="0"/>
              </a:rPr>
              <a:t>Janzen </a:t>
            </a:r>
            <a:r>
              <a:rPr lang="en-US" sz="1200" dirty="0">
                <a:latin typeface="Georgia" panose="02040502050405020303" pitchFamily="18" charset="0"/>
              </a:rPr>
              <a:t>&amp; Carter </a:t>
            </a:r>
            <a:r>
              <a:rPr lang="en-US" sz="1200" i="1" dirty="0">
                <a:latin typeface="Georgia" panose="02040502050405020303" pitchFamily="18" charset="0"/>
              </a:rPr>
              <a:t>AJAE</a:t>
            </a:r>
            <a:r>
              <a:rPr lang="en-US" sz="1200" dirty="0">
                <a:latin typeface="Georgia" panose="02040502050405020303" pitchFamily="18" charset="0"/>
              </a:rPr>
              <a:t> 2018; </a:t>
            </a:r>
            <a:r>
              <a:rPr lang="en-US" sz="1200" dirty="0" err="1" smtClean="0">
                <a:latin typeface="Georgia" panose="02040502050405020303" pitchFamily="18" charset="0"/>
              </a:rPr>
              <a:t>Tafere</a:t>
            </a:r>
            <a:r>
              <a:rPr lang="en-US" sz="1200" dirty="0" smtClean="0">
                <a:latin typeface="Georgia" panose="02040502050405020303" pitchFamily="18" charset="0"/>
              </a:rPr>
              <a:t> </a:t>
            </a:r>
            <a:r>
              <a:rPr lang="en-US" sz="1200" dirty="0" smtClean="0">
                <a:latin typeface="Georgia" panose="02040502050405020303" pitchFamily="18" charset="0"/>
              </a:rPr>
              <a:t>et al. </a:t>
            </a:r>
            <a:r>
              <a:rPr lang="en-US" sz="1200" i="1" dirty="0" smtClean="0">
                <a:latin typeface="Georgia" panose="02040502050405020303" pitchFamily="18" charset="0"/>
              </a:rPr>
              <a:t>AJAE </a:t>
            </a:r>
            <a:r>
              <a:rPr lang="en-US" sz="1200" dirty="0" smtClean="0">
                <a:latin typeface="Georgia" panose="02040502050405020303" pitchFamily="18" charset="0"/>
              </a:rPr>
              <a:t>2019; </a:t>
            </a:r>
            <a:r>
              <a:rPr lang="en-US" sz="1200" dirty="0" smtClean="0">
                <a:latin typeface="Georgia" panose="02040502050405020303" pitchFamily="18" charset="0"/>
              </a:rPr>
              <a:t>Takahashi, Barrett &amp; Ikegami </a:t>
            </a:r>
            <a:r>
              <a:rPr lang="en-US" sz="1200" i="1" dirty="0" smtClean="0">
                <a:latin typeface="Georgia" panose="02040502050405020303" pitchFamily="18" charset="0"/>
              </a:rPr>
              <a:t>AJAE</a:t>
            </a:r>
            <a:r>
              <a:rPr lang="en-US" sz="1200" dirty="0" smtClean="0">
                <a:latin typeface="Georgia" panose="02040502050405020303" pitchFamily="18" charset="0"/>
              </a:rPr>
              <a:t> 2019</a:t>
            </a:r>
            <a:endParaRPr lang="en-US" sz="1200" dirty="0">
              <a:latin typeface="Georgia" panose="02040502050405020303" pitchFamily="18" charset="0"/>
            </a:endParaRPr>
          </a:p>
        </p:txBody>
      </p:sp>
    </p:spTree>
    <p:extLst>
      <p:ext uri="{BB962C8B-B14F-4D97-AF65-F5344CB8AC3E}">
        <p14:creationId xmlns:p14="http://schemas.microsoft.com/office/powerpoint/2010/main" val="2192122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idx="4294967295"/>
          </p:nvPr>
        </p:nvSpPr>
        <p:spPr>
          <a:xfrm>
            <a:off x="685800" y="2130425"/>
            <a:ext cx="7772400" cy="1470025"/>
          </a:xfrm>
        </p:spPr>
        <p:txBody>
          <a:bodyPr/>
          <a:lstStyle/>
          <a:p>
            <a:pPr eaLnBrk="1" hangingPunct="1"/>
            <a:endParaRPr lang="en-US" smtClean="0"/>
          </a:p>
        </p:txBody>
      </p:sp>
      <p:sp>
        <p:nvSpPr>
          <p:cNvPr id="3" name="Subtitle 2"/>
          <p:cNvSpPr>
            <a:spLocks noGrp="1"/>
          </p:cNvSpPr>
          <p:nvPr>
            <p:ph type="subTitle" idx="4294967295"/>
          </p:nvPr>
        </p:nvSpPr>
        <p:spPr>
          <a:xfrm>
            <a:off x="1371600" y="3886200"/>
            <a:ext cx="6400800" cy="1752600"/>
          </a:xfrm>
        </p:spPr>
        <p:txBody>
          <a:bodyPr rtlCol="0">
            <a:normAutofit/>
          </a:bodyPr>
          <a:lstStyle/>
          <a:p>
            <a:pPr marL="0" indent="0" algn="ctr" eaLnBrk="1" fontAlgn="auto" hangingPunct="1">
              <a:spcAft>
                <a:spcPts val="0"/>
              </a:spcAft>
              <a:buFont typeface="Arial" pitchFamily="34" charset="0"/>
              <a:buNone/>
              <a:defRPr/>
            </a:pPr>
            <a:endParaRPr lang="en-US" dirty="0">
              <a:solidFill>
                <a:schemeClr val="tx1">
                  <a:tint val="75000"/>
                </a:schemeClr>
              </a:solidFill>
            </a:endParaRPr>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6390" name="Rectangle 3"/>
          <p:cNvSpPr>
            <a:spLocks noChangeArrowheads="1"/>
          </p:cNvSpPr>
          <p:nvPr/>
        </p:nvSpPr>
        <p:spPr bwMode="auto">
          <a:xfrm>
            <a:off x="205838" y="1066800"/>
            <a:ext cx="8804812" cy="2438400"/>
          </a:xfrm>
          <a:prstGeom prst="rect">
            <a:avLst/>
          </a:prstGeom>
          <a:noFill/>
          <a:ln w="9525">
            <a:noFill/>
            <a:miter lim="800000"/>
            <a:headEnd/>
            <a:tailEnd/>
          </a:ln>
        </p:spPr>
        <p:txBody>
          <a:bodyPr lIns="91429" tIns="45714" rIns="91429" bIns="45714"/>
          <a:lstStyle/>
          <a:p>
            <a:pPr>
              <a:buFont typeface="Arial" charset="0"/>
              <a:buNone/>
            </a:pPr>
            <a:r>
              <a:rPr lang="en-US" sz="2000" dirty="0" smtClean="0">
                <a:latin typeface="Georgia" panose="02040502050405020303" pitchFamily="18" charset="0"/>
              </a:rPr>
              <a:t>ASAL livelihoods (and status) depend heavily on extensive livestock grazing.</a:t>
            </a:r>
          </a:p>
          <a:p>
            <a:pPr>
              <a:buFont typeface="Arial" charset="0"/>
              <a:buNone/>
            </a:pPr>
            <a:endParaRPr lang="en-US" sz="2000" dirty="0">
              <a:latin typeface="Georgia" panose="02040502050405020303" pitchFamily="18" charset="0"/>
            </a:endParaRPr>
          </a:p>
          <a:p>
            <a:pPr>
              <a:buFont typeface="Arial" charset="0"/>
              <a:buNone/>
            </a:pPr>
            <a:r>
              <a:rPr lang="en-US" sz="2000" dirty="0" smtClean="0">
                <a:latin typeface="Georgia" panose="02040502050405020303" pitchFamily="18" charset="0"/>
              </a:rPr>
              <a:t>Strong </a:t>
            </a:r>
            <a:r>
              <a:rPr lang="en-US" sz="2000" dirty="0">
                <a:latin typeface="Georgia" panose="02040502050405020303" pitchFamily="18" charset="0"/>
              </a:rPr>
              <a:t>evidence of poverty traps </a:t>
            </a:r>
            <a:r>
              <a:rPr lang="en-US" sz="2000" dirty="0" smtClean="0">
                <a:latin typeface="Georgia" panose="02040502050405020303" pitchFamily="18" charset="0"/>
              </a:rPr>
              <a:t>arising from c</a:t>
            </a:r>
            <a:r>
              <a:rPr lang="en-US" sz="2000" b="1" dirty="0" smtClean="0">
                <a:latin typeface="Georgia" panose="02040502050405020303" pitchFamily="18" charset="0"/>
              </a:rPr>
              <a:t>atastrophic </a:t>
            </a:r>
            <a:r>
              <a:rPr lang="en-US" sz="2000" b="1" dirty="0">
                <a:latin typeface="Georgia" panose="02040502050405020303" pitchFamily="18" charset="0"/>
              </a:rPr>
              <a:t>herd loss </a:t>
            </a:r>
            <a:r>
              <a:rPr lang="en-US" sz="2000" b="1" dirty="0" smtClean="0">
                <a:latin typeface="Georgia" panose="02040502050405020303" pitchFamily="18" charset="0"/>
              </a:rPr>
              <a:t>due </a:t>
            </a:r>
            <a:r>
              <a:rPr lang="en-US" sz="2000" b="1" dirty="0">
                <a:latin typeface="Georgia" panose="02040502050405020303" pitchFamily="18" charset="0"/>
              </a:rPr>
              <a:t>to major </a:t>
            </a:r>
            <a:r>
              <a:rPr lang="en-US" sz="2000" b="1" dirty="0" smtClean="0">
                <a:latin typeface="Georgia" panose="02040502050405020303" pitchFamily="18" charset="0"/>
              </a:rPr>
              <a:t>droughts.</a:t>
            </a:r>
          </a:p>
          <a:p>
            <a:pPr>
              <a:buFont typeface="Arial" charset="0"/>
              <a:buNone/>
            </a:pPr>
            <a:endParaRPr lang="en-US" sz="2000" b="1" dirty="0">
              <a:latin typeface="Georgia" panose="02040502050405020303" pitchFamily="18" charset="0"/>
            </a:endParaRPr>
          </a:p>
          <a:p>
            <a:pPr>
              <a:buFont typeface="Arial" charset="0"/>
              <a:buNone/>
            </a:pPr>
            <a:r>
              <a:rPr lang="en-US" sz="2000" b="1" dirty="0" smtClean="0">
                <a:latin typeface="Georgia" panose="02040502050405020303" pitchFamily="18" charset="0"/>
              </a:rPr>
              <a:t>Index-based livestock insurance (IBLI) was developed, piloted and scaled up to facilitate escape from drought-related poverty traps and to promote sustainable development in the region.</a:t>
            </a:r>
            <a:endParaRPr lang="en-US" sz="2000" dirty="0" smtClean="0">
              <a:latin typeface="Georgia" panose="02040502050405020303" pitchFamily="18" charset="0"/>
            </a:endParaRPr>
          </a:p>
          <a:p>
            <a:pPr>
              <a:buFont typeface="Arial" charset="0"/>
              <a:buNone/>
            </a:pPr>
            <a:endParaRPr lang="en-US" sz="2400" b="1" dirty="0">
              <a:latin typeface="Calibri" pitchFamily="34" charset="0"/>
            </a:endParaRPr>
          </a:p>
          <a:p>
            <a:pPr>
              <a:buFont typeface="Arial" charset="0"/>
              <a:buNone/>
            </a:pPr>
            <a:endParaRPr lang="en-US" sz="2400" dirty="0" smtClean="0">
              <a:latin typeface="Calibri" pitchFamily="34" charset="0"/>
            </a:endParaRPr>
          </a:p>
          <a:p>
            <a:pPr>
              <a:buFont typeface="Arial" charset="0"/>
              <a:buNone/>
            </a:pPr>
            <a:endParaRPr lang="en-US" sz="2400" dirty="0" smtClean="0">
              <a:latin typeface="Calibri" pitchFamily="34" charset="0"/>
            </a:endParaRPr>
          </a:p>
          <a:p>
            <a:pPr>
              <a:buFont typeface="Arial" charset="0"/>
              <a:buNone/>
            </a:pPr>
            <a:endParaRPr lang="en-US" sz="2400" dirty="0" smtClean="0">
              <a:latin typeface="Calibri"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8889"/>
          <a:stretch/>
        </p:blipFill>
        <p:spPr>
          <a:xfrm>
            <a:off x="4268436" y="3570507"/>
            <a:ext cx="4742214" cy="3136680"/>
          </a:xfrm>
          <a:prstGeom prst="rect">
            <a:avLst/>
          </a:prstGeom>
        </p:spPr>
      </p:pic>
      <p:pic>
        <p:nvPicPr>
          <p:cNvPr id="14" name="Picture 12" descr="mig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565" y="3873062"/>
            <a:ext cx="406087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_logo_sml_150_ppt"/>
          <p:cNvPicPr>
            <a:picLocks noChangeAspect="1" noChangeArrowheads="1"/>
          </p:cNvPicPr>
          <p:nvPr/>
        </p:nvPicPr>
        <p:blipFill>
          <a:blip r:embed="rId5" cstate="print"/>
          <a:srcRect/>
          <a:stretch>
            <a:fillRect/>
          </a:stretch>
        </p:blipFill>
        <p:spPr bwMode="auto">
          <a:xfrm>
            <a:off x="-19050" y="-9525"/>
            <a:ext cx="9163050" cy="983119"/>
          </a:xfrm>
          <a:prstGeom prst="rect">
            <a:avLst/>
          </a:prstGeom>
          <a:noFill/>
          <a:ln w="9525">
            <a:noFill/>
            <a:miter lim="800000"/>
            <a:headEnd/>
            <a:tailEnd/>
          </a:ln>
        </p:spPr>
      </p:pic>
      <p:sp>
        <p:nvSpPr>
          <p:cNvPr id="16" name="TextBox 10"/>
          <p:cNvSpPr txBox="1">
            <a:spLocks noChangeArrowheads="1"/>
          </p:cNvSpPr>
          <p:nvPr/>
        </p:nvSpPr>
        <p:spPr bwMode="auto">
          <a:xfrm>
            <a:off x="3733800" y="-20886"/>
            <a:ext cx="5343525" cy="954107"/>
          </a:xfrm>
          <a:prstGeom prst="rect">
            <a:avLst/>
          </a:prstGeom>
          <a:noFill/>
          <a:ln w="9525">
            <a:noFill/>
            <a:miter lim="800000"/>
            <a:headEnd/>
            <a:tailEnd/>
          </a:ln>
        </p:spPr>
        <p:txBody>
          <a:bodyPr wrap="square">
            <a:spAutoFit/>
          </a:bodyPr>
          <a:lstStyle/>
          <a:p>
            <a:r>
              <a:rPr lang="en-US" sz="2800" b="1" dirty="0" smtClean="0">
                <a:solidFill>
                  <a:schemeClr val="bg1"/>
                </a:solidFill>
                <a:latin typeface="Georgia" panose="02040502050405020303" pitchFamily="18" charset="0"/>
              </a:rPr>
              <a:t>Why: Arid and Semi-Arid Lands (ASAL) of East Africa</a:t>
            </a:r>
            <a:endParaRPr lang="en-US" sz="28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881993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134938" y="914400"/>
            <a:ext cx="8856662" cy="5791200"/>
          </a:xfrm>
          <a:prstGeom prst="rect">
            <a:avLst/>
          </a:prstGeom>
          <a:noFill/>
          <a:ln w="9525">
            <a:noFill/>
            <a:miter lim="800000"/>
            <a:headEnd/>
            <a:tailEnd/>
          </a:ln>
        </p:spPr>
        <p:txBody>
          <a:bodyPr lIns="91429" tIns="45714" rIns="91429" bIns="45714"/>
          <a:lstStyle/>
          <a:p>
            <a:pPr marL="800100" lvl="1" indent="-342900">
              <a:buFont typeface="Arial" panose="020B0604020202020204" pitchFamily="34" charset="0"/>
              <a:buChar char="•"/>
            </a:pPr>
            <a:endParaRPr kumimoji="1" lang="en-US" altLang="ja-JP" sz="1900" dirty="0" smtClean="0">
              <a:solidFill>
                <a:srgbClr val="FF0000"/>
              </a:solidFill>
            </a:endParaRPr>
          </a:p>
          <a:p>
            <a:pPr marL="800100" lvl="1" indent="-342900">
              <a:buFont typeface="Arial" panose="020B0604020202020204" pitchFamily="34" charset="0"/>
              <a:buChar char="•"/>
            </a:pPr>
            <a:endParaRPr kumimoji="1" lang="en-US" altLang="ja-JP" sz="1900" dirty="0">
              <a:solidFill>
                <a:srgbClr val="FF0000"/>
              </a:solidFill>
            </a:endParaRPr>
          </a:p>
        </p:txBody>
      </p:sp>
      <p:sp>
        <p:nvSpPr>
          <p:cNvPr id="10" name="Subtitle 2"/>
          <p:cNvSpPr txBox="1">
            <a:spLocks/>
          </p:cNvSpPr>
          <p:nvPr/>
        </p:nvSpPr>
        <p:spPr bwMode="auto">
          <a:xfrm>
            <a:off x="95250" y="1076980"/>
            <a:ext cx="8896350" cy="452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dirty="0" smtClean="0">
                <a:solidFill>
                  <a:schemeClr val="tx1"/>
                </a:solidFill>
                <a:latin typeface="Georgia" panose="02040502050405020303" pitchFamily="18" charset="0"/>
              </a:rPr>
              <a:t>At </a:t>
            </a:r>
            <a:r>
              <a:rPr lang="en-US" sz="2000" dirty="0" smtClean="0">
                <a:solidFill>
                  <a:schemeClr val="tx1"/>
                </a:solidFill>
                <a:latin typeface="Georgia" panose="02040502050405020303" pitchFamily="18" charset="0"/>
              </a:rPr>
              <a:t>least two ways IBLI can influence </a:t>
            </a:r>
            <a:r>
              <a:rPr lang="en-US" sz="2000" dirty="0" smtClean="0">
                <a:solidFill>
                  <a:schemeClr val="tx1"/>
                </a:solidFill>
                <a:latin typeface="Georgia" panose="02040502050405020303" pitchFamily="18" charset="0"/>
              </a:rPr>
              <a:t>well-being:</a:t>
            </a:r>
            <a:endParaRPr lang="en-US" sz="2000" dirty="0">
              <a:solidFill>
                <a:schemeClr val="tx1"/>
              </a:solidFill>
              <a:latin typeface="Georgia" panose="02040502050405020303" pitchFamily="18" charset="0"/>
            </a:endParaRPr>
          </a:p>
          <a:p>
            <a:pPr algn="l"/>
            <a:r>
              <a:rPr lang="en-US" sz="2000" dirty="0" smtClean="0">
                <a:solidFill>
                  <a:schemeClr val="tx1"/>
                </a:solidFill>
                <a:latin typeface="Georgia" panose="02040502050405020303" pitchFamily="18" charset="0"/>
              </a:rPr>
              <a:t>1</a:t>
            </a:r>
            <a:r>
              <a:rPr lang="en-US" sz="2000" dirty="0" smtClean="0">
                <a:solidFill>
                  <a:schemeClr val="tx1"/>
                </a:solidFill>
                <a:latin typeface="Georgia" panose="02040502050405020303" pitchFamily="18" charset="0"/>
              </a:rPr>
              <a:t>) Non-monetary (psychological) benefits or costs </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Insurance </a:t>
            </a:r>
            <a:r>
              <a:rPr lang="en-US" sz="2000" dirty="0" smtClean="0">
                <a:solidFill>
                  <a:schemeClr val="tx1"/>
                </a:solidFill>
                <a:latin typeface="Georgia" panose="02040502050405020303" pitchFamily="18" charset="0"/>
              </a:rPr>
              <a:t>causes peace </a:t>
            </a:r>
            <a:r>
              <a:rPr lang="en-US" sz="2000" dirty="0" smtClean="0">
                <a:solidFill>
                  <a:schemeClr val="tx1"/>
                </a:solidFill>
                <a:latin typeface="Georgia" panose="02040502050405020303" pitchFamily="18" charset="0"/>
              </a:rPr>
              <a:t>of mind </a:t>
            </a:r>
            <a:r>
              <a:rPr lang="en-US" sz="2000" dirty="0" smtClean="0">
                <a:solidFill>
                  <a:schemeClr val="tx1"/>
                </a:solidFill>
                <a:latin typeface="Georgia" panose="02040502050405020303" pitchFamily="18" charset="0"/>
              </a:rPr>
              <a:t>over </a:t>
            </a:r>
            <a:r>
              <a:rPr lang="en-US" sz="2000" dirty="0" smtClean="0">
                <a:solidFill>
                  <a:schemeClr val="tx1"/>
                </a:solidFill>
                <a:latin typeface="Georgia" panose="02040502050405020303" pitchFamily="18" charset="0"/>
              </a:rPr>
              <a:t>adverse outcomes </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Buyer’s </a:t>
            </a:r>
            <a:r>
              <a:rPr lang="en-US" sz="2000" dirty="0" smtClean="0">
                <a:solidFill>
                  <a:schemeClr val="tx1"/>
                </a:solidFill>
                <a:latin typeface="Georgia" panose="02040502050405020303" pitchFamily="18" charset="0"/>
              </a:rPr>
              <a:t>remorse </a:t>
            </a:r>
            <a:r>
              <a:rPr lang="en-US" sz="2000" dirty="0" err="1" smtClean="0">
                <a:solidFill>
                  <a:schemeClr val="tx1"/>
                </a:solidFill>
                <a:latin typeface="Georgia" panose="02040502050405020303" pitchFamily="18" charset="0"/>
              </a:rPr>
              <a:t>wrt</a:t>
            </a:r>
            <a:r>
              <a:rPr lang="en-US" sz="2000" dirty="0" smtClean="0">
                <a:solidFill>
                  <a:schemeClr val="tx1"/>
                </a:solidFill>
                <a:latin typeface="Georgia" panose="02040502050405020303" pitchFamily="18" charset="0"/>
              </a:rPr>
              <a:t> lapsed </a:t>
            </a:r>
            <a:r>
              <a:rPr lang="en-US" sz="2000" dirty="0" smtClean="0">
                <a:solidFill>
                  <a:schemeClr val="tx1"/>
                </a:solidFill>
                <a:latin typeface="Georgia" panose="02040502050405020303" pitchFamily="18" charset="0"/>
              </a:rPr>
              <a:t>contracts that don’t pay out</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Net effect strongly positive</a:t>
            </a:r>
            <a:endParaRPr lang="en-US" sz="2000" dirty="0" smtClean="0">
              <a:solidFill>
                <a:schemeClr val="tx1"/>
              </a:solidFill>
              <a:latin typeface="Georgia" panose="02040502050405020303" pitchFamily="18" charset="0"/>
            </a:endParaRPr>
          </a:p>
          <a:p>
            <a:pPr marL="0" lvl="2" algn="l"/>
            <a:r>
              <a:rPr lang="en-US" sz="2000" dirty="0" smtClean="0">
                <a:solidFill>
                  <a:schemeClr val="tx1"/>
                </a:solidFill>
                <a:latin typeface="Georgia" panose="02040502050405020303" pitchFamily="18" charset="0"/>
              </a:rPr>
              <a:t>2</a:t>
            </a:r>
            <a:r>
              <a:rPr lang="en-US" sz="2000" dirty="0" smtClean="0">
                <a:solidFill>
                  <a:schemeClr val="tx1"/>
                </a:solidFill>
                <a:latin typeface="Georgia" panose="02040502050405020303" pitchFamily="18" charset="0"/>
              </a:rPr>
              <a:t>) Monetary benefits or costs – effect on net income/wealth</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Premium </a:t>
            </a:r>
            <a:r>
              <a:rPr lang="en-US" sz="2000" dirty="0" smtClean="0">
                <a:solidFill>
                  <a:schemeClr val="tx1"/>
                </a:solidFill>
                <a:latin typeface="Georgia" panose="02040502050405020303" pitchFamily="18" charset="0"/>
              </a:rPr>
              <a:t>payment reduces net income/wealth, indemnity payment increases </a:t>
            </a:r>
            <a:r>
              <a:rPr lang="en-US" sz="2000" dirty="0" smtClean="0">
                <a:solidFill>
                  <a:schemeClr val="tx1"/>
                </a:solidFill>
                <a:latin typeface="Georgia" panose="02040502050405020303" pitchFamily="18" charset="0"/>
              </a:rPr>
              <a:t>it … </a:t>
            </a:r>
            <a:r>
              <a:rPr lang="en-US" sz="2000" dirty="0" smtClean="0">
                <a:solidFill>
                  <a:schemeClr val="tx1"/>
                </a:solidFill>
                <a:latin typeface="Georgia" panose="02040502050405020303" pitchFamily="18" charset="0"/>
              </a:rPr>
              <a:t>net indemnity payments </a:t>
            </a:r>
            <a:r>
              <a:rPr lang="en-US" sz="2000" dirty="0" smtClean="0">
                <a:solidFill>
                  <a:schemeClr val="tx1"/>
                </a:solidFill>
                <a:latin typeface="Georgia" panose="02040502050405020303" pitchFamily="18" charset="0"/>
              </a:rPr>
              <a:t>generally negative</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But change risk-adjusted returns to livestock holding</a:t>
            </a:r>
            <a:r>
              <a:rPr lang="en-US" sz="2000" dirty="0" smtClean="0">
                <a:solidFill>
                  <a:schemeClr val="tx1"/>
                </a:solidFill>
                <a:latin typeface="Georgia" panose="02040502050405020303" pitchFamily="18" charset="0"/>
              </a:rPr>
              <a:t>. </a:t>
            </a:r>
            <a:r>
              <a:rPr lang="en-US" sz="2000" dirty="0" smtClean="0">
                <a:solidFill>
                  <a:schemeClr val="tx1"/>
                </a:solidFill>
                <a:latin typeface="Georgia" panose="02040502050405020303" pitchFamily="18" charset="0"/>
              </a:rPr>
              <a:t>Reduced </a:t>
            </a:r>
            <a:r>
              <a:rPr lang="en-US" sz="2000" dirty="0">
                <a:solidFill>
                  <a:schemeClr val="tx1"/>
                </a:solidFill>
                <a:latin typeface="Georgia" panose="02040502050405020303" pitchFamily="18" charset="0"/>
              </a:rPr>
              <a:t>non-drought herd size in Kenya </a:t>
            </a:r>
            <a:r>
              <a:rPr lang="en-US" sz="2000" dirty="0" smtClean="0">
                <a:solidFill>
                  <a:schemeClr val="tx1"/>
                </a:solidFill>
                <a:latin typeface="Georgia" panose="02040502050405020303" pitchFamily="18" charset="0"/>
              </a:rPr>
              <a:t>(precautionary </a:t>
            </a:r>
            <a:r>
              <a:rPr lang="en-US" sz="2000" dirty="0">
                <a:solidFill>
                  <a:schemeClr val="tx1"/>
                </a:solidFill>
                <a:latin typeface="Georgia" panose="02040502050405020303" pitchFamily="18" charset="0"/>
              </a:rPr>
              <a:t>savings?), increased non-drought herd size in Ethiopia (better </a:t>
            </a:r>
            <a:r>
              <a:rPr lang="en-US" sz="2000" dirty="0" smtClean="0">
                <a:solidFill>
                  <a:schemeClr val="tx1"/>
                </a:solidFill>
                <a:latin typeface="Georgia" panose="02040502050405020303" pitchFamily="18" charset="0"/>
              </a:rPr>
              <a:t>risk-adjusted ROI?)</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Initially </a:t>
            </a:r>
            <a:r>
              <a:rPr lang="en-US" sz="2000" dirty="0">
                <a:solidFill>
                  <a:schemeClr val="tx1"/>
                </a:solidFill>
                <a:latin typeface="Georgia" panose="02040502050405020303" pitchFamily="18" charset="0"/>
              </a:rPr>
              <a:t>reduces herding effort, </a:t>
            </a:r>
            <a:r>
              <a:rPr lang="en-US" sz="2000" dirty="0" smtClean="0">
                <a:solidFill>
                  <a:schemeClr val="tx1"/>
                </a:solidFill>
                <a:latin typeface="Georgia" panose="02040502050405020303" pitchFamily="18" charset="0"/>
              </a:rPr>
              <a:t>but recovers </a:t>
            </a:r>
            <a:r>
              <a:rPr lang="en-US" sz="2000" dirty="0">
                <a:solidFill>
                  <a:schemeClr val="tx1"/>
                </a:solidFill>
                <a:latin typeface="Georgia" panose="02040502050405020303" pitchFamily="18" charset="0"/>
              </a:rPr>
              <a:t>as herders learn </a:t>
            </a:r>
            <a:r>
              <a:rPr lang="en-US" sz="2000" dirty="0" smtClean="0">
                <a:solidFill>
                  <a:schemeClr val="tx1"/>
                </a:solidFill>
                <a:latin typeface="Georgia" panose="02040502050405020303" pitchFamily="18" charset="0"/>
              </a:rPr>
              <a:t>IBLI </a:t>
            </a:r>
          </a:p>
          <a:p>
            <a:pPr marL="800100" lvl="1" indent="-342900" algn="l">
              <a:buFont typeface="Arial" panose="020B0604020202020204" pitchFamily="34" charset="0"/>
              <a:buChar char="•"/>
            </a:pPr>
            <a:r>
              <a:rPr lang="en-US" sz="2000" dirty="0" smtClean="0">
                <a:solidFill>
                  <a:schemeClr val="tx1"/>
                </a:solidFill>
                <a:latin typeface="Georgia" panose="02040502050405020303" pitchFamily="18" charset="0"/>
              </a:rPr>
              <a:t>Increases </a:t>
            </a:r>
            <a:r>
              <a:rPr lang="en-US" sz="2000" dirty="0">
                <a:solidFill>
                  <a:schemeClr val="tx1"/>
                </a:solidFill>
                <a:latin typeface="Georgia" panose="02040502050405020303" pitchFamily="18" charset="0"/>
              </a:rPr>
              <a:t>animal </a:t>
            </a:r>
            <a:r>
              <a:rPr lang="en-US" sz="2000" dirty="0" smtClean="0">
                <a:solidFill>
                  <a:schemeClr val="tx1"/>
                </a:solidFill>
                <a:latin typeface="Georgia" panose="02040502050405020303" pitchFamily="18" charset="0"/>
              </a:rPr>
              <a:t>health care </a:t>
            </a:r>
            <a:r>
              <a:rPr lang="en-US" sz="2000" dirty="0">
                <a:solidFill>
                  <a:schemeClr val="tx1"/>
                </a:solidFill>
                <a:latin typeface="Georgia" panose="02040502050405020303" pitchFamily="18" charset="0"/>
              </a:rPr>
              <a:t>expenditures, milk income/TLU, total </a:t>
            </a:r>
            <a:r>
              <a:rPr lang="en-US" sz="2000" dirty="0" err="1">
                <a:solidFill>
                  <a:schemeClr val="tx1"/>
                </a:solidFill>
                <a:latin typeface="Georgia" panose="02040502050405020303" pitchFamily="18" charset="0"/>
              </a:rPr>
              <a:t>hh</a:t>
            </a:r>
            <a:r>
              <a:rPr lang="en-US" sz="2000" dirty="0">
                <a:solidFill>
                  <a:schemeClr val="tx1"/>
                </a:solidFill>
                <a:latin typeface="Georgia" panose="02040502050405020303" pitchFamily="18" charset="0"/>
              </a:rPr>
              <a:t> income, child </a:t>
            </a:r>
            <a:r>
              <a:rPr lang="en-US" sz="2000" dirty="0" smtClean="0">
                <a:solidFill>
                  <a:schemeClr val="tx1"/>
                </a:solidFill>
                <a:latin typeface="Georgia" panose="02040502050405020303" pitchFamily="18" charset="0"/>
              </a:rPr>
              <a:t>MUAC</a:t>
            </a:r>
            <a:endParaRPr lang="en-US" sz="2000" dirty="0">
              <a:solidFill>
                <a:schemeClr val="tx1"/>
              </a:solidFill>
              <a:latin typeface="Georgia" panose="02040502050405020303" pitchFamily="18" charset="0"/>
            </a:endParaRPr>
          </a:p>
          <a:p>
            <a:pPr marL="800100" lvl="1" indent="-342900" algn="l">
              <a:buFont typeface="Arial" panose="020B0604020202020204" pitchFamily="34" charset="0"/>
              <a:buChar char="•"/>
            </a:pPr>
            <a:r>
              <a:rPr lang="en-US" sz="2000" dirty="0">
                <a:solidFill>
                  <a:schemeClr val="tx1"/>
                </a:solidFill>
                <a:latin typeface="Georgia" panose="02040502050405020303" pitchFamily="18" charset="0"/>
              </a:rPr>
              <a:t>Marginal benefit/cost on income/MUAC 6-45x that of cash </a:t>
            </a:r>
            <a:r>
              <a:rPr lang="en-US" sz="2000" dirty="0" smtClean="0">
                <a:solidFill>
                  <a:schemeClr val="tx1"/>
                </a:solidFill>
                <a:latin typeface="Georgia" panose="02040502050405020303" pitchFamily="18" charset="0"/>
              </a:rPr>
              <a:t>transfers</a:t>
            </a:r>
            <a:r>
              <a:rPr lang="en-US" sz="2000" dirty="0">
                <a:solidFill>
                  <a:schemeClr val="tx1"/>
                </a:solidFill>
                <a:latin typeface="Georgia" panose="02040502050405020303" pitchFamily="18" charset="0"/>
              </a:rPr>
              <a:t>!</a:t>
            </a:r>
          </a:p>
          <a:p>
            <a:pPr marL="114300" indent="-114300" eaLnBrk="1" hangingPunct="1">
              <a:spcBef>
                <a:spcPts val="0"/>
              </a:spcBef>
              <a:spcAft>
                <a:spcPts val="0"/>
              </a:spcAft>
              <a:buFont typeface="Arial" pitchFamily="34" charset="0"/>
              <a:buChar char="•"/>
            </a:pPr>
            <a:endParaRPr lang="en-US" sz="2000" dirty="0">
              <a:latin typeface="Georgia" panose="02040502050405020303" pitchFamily="18" charset="0"/>
            </a:endParaRPr>
          </a:p>
          <a:p>
            <a:pPr marL="0" lvl="2" algn="l"/>
            <a:endParaRPr kumimoji="1" lang="en-US" altLang="ja-JP" sz="2000" b="1" dirty="0" smtClean="0">
              <a:solidFill>
                <a:schemeClr val="tx1"/>
              </a:solidFill>
              <a:latin typeface="Georgia" panose="02040502050405020303" pitchFamily="18" charset="0"/>
            </a:endParaRPr>
          </a:p>
          <a:p>
            <a:pPr marL="0" lvl="2" algn="l"/>
            <a:r>
              <a:rPr kumimoji="1" lang="en-US" altLang="ja-JP" sz="2000" b="1" dirty="0" smtClean="0">
                <a:solidFill>
                  <a:schemeClr val="tx1"/>
                </a:solidFill>
                <a:latin typeface="Georgia" panose="02040502050405020303" pitchFamily="18" charset="0"/>
              </a:rPr>
              <a:t>Even </a:t>
            </a:r>
            <a:r>
              <a:rPr kumimoji="1" lang="en-US" altLang="ja-JP" sz="2000" b="1" dirty="0" smtClean="0">
                <a:solidFill>
                  <a:schemeClr val="tx1"/>
                </a:solidFill>
                <a:latin typeface="Georgia" panose="02040502050405020303" pitchFamily="18" charset="0"/>
              </a:rPr>
              <a:t>with prospective buyer’s remorse, IBLI purchase </a:t>
            </a:r>
            <a:r>
              <a:rPr kumimoji="1" lang="en-US" altLang="ja-JP" sz="2000" b="1" dirty="0" smtClean="0">
                <a:solidFill>
                  <a:schemeClr val="tx1"/>
                </a:solidFill>
                <a:latin typeface="Georgia" panose="02040502050405020303" pitchFamily="18" charset="0"/>
              </a:rPr>
              <a:t>increases </a:t>
            </a:r>
            <a:r>
              <a:rPr kumimoji="1" lang="en-US" altLang="ja-JP" sz="2000" b="1" dirty="0" smtClean="0">
                <a:solidFill>
                  <a:schemeClr val="tx1"/>
                </a:solidFill>
                <a:latin typeface="Georgia" panose="02040502050405020303" pitchFamily="18" charset="0"/>
              </a:rPr>
              <a:t>pastoralists’ subjective well-being.</a:t>
            </a:r>
            <a:endParaRPr lang="en-US" sz="2000" b="1" dirty="0" smtClean="0">
              <a:solidFill>
                <a:schemeClr val="tx1"/>
              </a:solidFill>
              <a:latin typeface="Georgia" panose="02040502050405020303" pitchFamily="18" charset="0"/>
            </a:endParaRPr>
          </a:p>
          <a:p>
            <a:pPr lvl="2" algn="l"/>
            <a:endParaRPr lang="en-US" sz="2000" dirty="0" smtClean="0">
              <a:solidFill>
                <a:schemeClr val="tx1"/>
              </a:solidFill>
            </a:endParaRPr>
          </a:p>
        </p:txBody>
      </p:sp>
      <p:pic>
        <p:nvPicPr>
          <p:cNvPr id="12" name="Picture 11"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13" name="TextBox 12"/>
          <p:cNvSpPr txBox="1">
            <a:spLocks noChangeArrowheads="1"/>
          </p:cNvSpPr>
          <p:nvPr/>
        </p:nvSpPr>
        <p:spPr bwMode="auto">
          <a:xfrm>
            <a:off x="4724400" y="70515"/>
            <a:ext cx="4419600" cy="830997"/>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Impacts: Higher well-being indicators</a:t>
            </a:r>
            <a:endParaRPr lang="en-US" sz="2400" b="1" i="1" dirty="0">
              <a:solidFill>
                <a:schemeClr val="bg1"/>
              </a:solidFill>
              <a:latin typeface="Georgia" panose="02040502050405020303" pitchFamily="18" charset="0"/>
            </a:endParaRPr>
          </a:p>
        </p:txBody>
      </p:sp>
      <p:sp>
        <p:nvSpPr>
          <p:cNvPr id="16" name="TextBox 15"/>
          <p:cNvSpPr txBox="1"/>
          <p:nvPr/>
        </p:nvSpPr>
        <p:spPr>
          <a:xfrm>
            <a:off x="190500" y="6435140"/>
            <a:ext cx="8915400" cy="246221"/>
          </a:xfrm>
          <a:prstGeom prst="rect">
            <a:avLst/>
          </a:prstGeom>
          <a:noFill/>
        </p:spPr>
        <p:txBody>
          <a:bodyPr wrap="square" rtlCol="0">
            <a:spAutoFit/>
          </a:bodyPr>
          <a:lstStyle/>
          <a:p>
            <a:r>
              <a:rPr lang="en-US" sz="1000" dirty="0" smtClean="0">
                <a:latin typeface="Georgia" panose="02040502050405020303" pitchFamily="18" charset="0"/>
              </a:rPr>
              <a:t>Sources: Jensen</a:t>
            </a:r>
            <a:r>
              <a:rPr lang="en-US" sz="1000" dirty="0" smtClean="0">
                <a:latin typeface="Georgia" panose="02040502050405020303" pitchFamily="18" charset="0"/>
              </a:rPr>
              <a:t>, Barrett &amp; </a:t>
            </a:r>
            <a:r>
              <a:rPr lang="en-US" sz="1000" dirty="0" err="1" smtClean="0">
                <a:latin typeface="Georgia" panose="02040502050405020303" pitchFamily="18" charset="0"/>
              </a:rPr>
              <a:t>Mude</a:t>
            </a:r>
            <a:r>
              <a:rPr lang="en-US" sz="1000" dirty="0" smtClean="0">
                <a:latin typeface="Georgia" panose="02040502050405020303" pitchFamily="18" charset="0"/>
              </a:rPr>
              <a:t> </a:t>
            </a:r>
            <a:r>
              <a:rPr lang="en-US" sz="1000" i="1" dirty="0" smtClean="0">
                <a:latin typeface="Georgia" panose="02040502050405020303" pitchFamily="18" charset="0"/>
              </a:rPr>
              <a:t>JDE</a:t>
            </a:r>
            <a:r>
              <a:rPr lang="en-US" sz="1000" dirty="0" smtClean="0">
                <a:latin typeface="Georgia" panose="02040502050405020303" pitchFamily="18" charset="0"/>
              </a:rPr>
              <a:t> 2017; </a:t>
            </a:r>
            <a:r>
              <a:rPr lang="en-US" sz="1000" dirty="0" err="1" smtClean="0">
                <a:latin typeface="Georgia" panose="02040502050405020303" pitchFamily="18" charset="0"/>
              </a:rPr>
              <a:t>Tafere</a:t>
            </a:r>
            <a:r>
              <a:rPr lang="en-US" sz="1000" dirty="0" smtClean="0">
                <a:latin typeface="Georgia" panose="02040502050405020303" pitchFamily="18" charset="0"/>
              </a:rPr>
              <a:t> </a:t>
            </a:r>
            <a:r>
              <a:rPr lang="en-US" sz="1000" dirty="0" smtClean="0">
                <a:latin typeface="Georgia" panose="02040502050405020303" pitchFamily="18" charset="0"/>
              </a:rPr>
              <a:t>et al. </a:t>
            </a:r>
            <a:r>
              <a:rPr lang="en-US" sz="1000" i="1" dirty="0" smtClean="0">
                <a:latin typeface="Georgia" panose="02040502050405020303" pitchFamily="18" charset="0"/>
              </a:rPr>
              <a:t>AJAE </a:t>
            </a:r>
            <a:r>
              <a:rPr lang="en-US" sz="1000" dirty="0" smtClean="0">
                <a:latin typeface="Georgia" panose="02040502050405020303" pitchFamily="18" charset="0"/>
              </a:rPr>
              <a:t>2019; </a:t>
            </a:r>
            <a:r>
              <a:rPr lang="en-US" sz="1000" dirty="0" err="1" smtClean="0">
                <a:latin typeface="Georgia" panose="02040502050405020303" pitchFamily="18" charset="0"/>
              </a:rPr>
              <a:t>Toth</a:t>
            </a:r>
            <a:r>
              <a:rPr lang="en-US" sz="1000" dirty="0" smtClean="0">
                <a:latin typeface="Georgia" panose="02040502050405020303" pitchFamily="18" charset="0"/>
              </a:rPr>
              <a:t> </a:t>
            </a:r>
            <a:r>
              <a:rPr lang="en-US" sz="1000" dirty="0" smtClean="0">
                <a:latin typeface="Georgia" panose="02040502050405020303" pitchFamily="18" charset="0"/>
              </a:rPr>
              <a:t>et al. 2018</a:t>
            </a:r>
            <a:endParaRPr lang="en-US" sz="1000" dirty="0">
              <a:latin typeface="Georgia" panose="02040502050405020303" pitchFamily="18" charset="0"/>
            </a:endParaRPr>
          </a:p>
        </p:txBody>
      </p:sp>
    </p:spTree>
    <p:extLst>
      <p:ext uri="{BB962C8B-B14F-4D97-AF65-F5344CB8AC3E}">
        <p14:creationId xmlns:p14="http://schemas.microsoft.com/office/powerpoint/2010/main" val="1876376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4770" y="105872"/>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134938" y="1066800"/>
            <a:ext cx="8780462" cy="1158015"/>
          </a:xfrm>
          <a:prstGeom prst="rect">
            <a:avLst/>
          </a:prstGeom>
          <a:noFill/>
          <a:ln w="9525">
            <a:noFill/>
            <a:miter lim="800000"/>
            <a:headEnd/>
            <a:tailEnd/>
          </a:ln>
        </p:spPr>
        <p:txBody>
          <a:bodyPr lIns="91429" tIns="45714" rIns="91429" bIns="45714"/>
          <a:lstStyle/>
          <a:p>
            <a:pPr eaLnBrk="1" hangingPunct="1">
              <a:spcBef>
                <a:spcPts val="0"/>
              </a:spcBef>
              <a:spcAft>
                <a:spcPts val="0"/>
              </a:spcAft>
            </a:pPr>
            <a:r>
              <a:rPr lang="en-US" sz="2000" b="1" dirty="0" smtClean="0">
                <a:latin typeface="Georgia" panose="02040502050405020303" pitchFamily="18" charset="0"/>
              </a:rPr>
              <a:t>Sharia-compliant version already successfully launched (Takaful)</a:t>
            </a:r>
          </a:p>
          <a:p>
            <a:pPr eaLnBrk="1" hangingPunct="1">
              <a:spcBef>
                <a:spcPts val="0"/>
              </a:spcBef>
              <a:spcAft>
                <a:spcPts val="0"/>
              </a:spcAft>
            </a:pPr>
            <a:endParaRPr lang="en-US" sz="2000" b="1" dirty="0">
              <a:latin typeface="Georgia" panose="02040502050405020303" pitchFamily="18" charset="0"/>
            </a:endParaRPr>
          </a:p>
          <a:p>
            <a:pPr eaLnBrk="1" hangingPunct="1">
              <a:spcBef>
                <a:spcPts val="0"/>
              </a:spcBef>
              <a:spcAft>
                <a:spcPts val="0"/>
              </a:spcAft>
            </a:pPr>
            <a:r>
              <a:rPr lang="en-US" sz="2000" b="1" dirty="0" smtClean="0">
                <a:latin typeface="Georgia" panose="02040502050405020303" pitchFamily="18" charset="0"/>
              </a:rPr>
              <a:t>Kenya gov’t </a:t>
            </a:r>
            <a:r>
              <a:rPr lang="en-US" sz="2000" b="1" dirty="0" smtClean="0">
                <a:latin typeface="Georgia" panose="02040502050405020303" pitchFamily="18" charset="0"/>
              </a:rPr>
              <a:t>nationwide </a:t>
            </a:r>
            <a:r>
              <a:rPr lang="en-US" sz="2000" b="1" dirty="0" smtClean="0">
                <a:latin typeface="Georgia" panose="02040502050405020303" pitchFamily="18" charset="0"/>
              </a:rPr>
              <a:t>via</a:t>
            </a:r>
            <a:r>
              <a:rPr lang="en-US" sz="2000" b="1" dirty="0" smtClean="0">
                <a:latin typeface="Georgia" panose="02040502050405020303" pitchFamily="18" charset="0"/>
              </a:rPr>
              <a:t> </a:t>
            </a:r>
            <a:r>
              <a:rPr lang="en-US" sz="2000" b="1" dirty="0" smtClean="0">
                <a:latin typeface="Georgia" panose="02040502050405020303" pitchFamily="18" charset="0"/>
              </a:rPr>
              <a:t>Kenya Livestock Insurance Program</a:t>
            </a:r>
          </a:p>
          <a:p>
            <a:pPr eaLnBrk="1" hangingPunct="1">
              <a:spcBef>
                <a:spcPts val="0"/>
              </a:spcBef>
              <a:spcAft>
                <a:spcPts val="0"/>
              </a:spcAft>
            </a:pPr>
            <a:endParaRPr lang="en-US" sz="2000" b="1" dirty="0">
              <a:latin typeface="Georgia" panose="02040502050405020303" pitchFamily="18" charset="0"/>
            </a:endParaRPr>
          </a:p>
        </p:txBody>
      </p:sp>
      <p:sp>
        <p:nvSpPr>
          <p:cNvPr id="9" name="TextBox 8"/>
          <p:cNvSpPr txBox="1"/>
          <p:nvPr/>
        </p:nvSpPr>
        <p:spPr>
          <a:xfrm>
            <a:off x="3505201" y="6233236"/>
            <a:ext cx="1925450" cy="307777"/>
          </a:xfrm>
          <a:prstGeom prst="rect">
            <a:avLst/>
          </a:prstGeom>
          <a:noFill/>
        </p:spPr>
        <p:txBody>
          <a:bodyPr wrap="square" rtlCol="0">
            <a:spAutoFit/>
          </a:bodyPr>
          <a:lstStyle/>
          <a:p>
            <a:r>
              <a:rPr lang="en-US" sz="1400" dirty="0" smtClean="0">
                <a:latin typeface="Georgia" panose="02040502050405020303" pitchFamily="18" charset="0"/>
              </a:rPr>
              <a:t>(Mills et al. 2016)</a:t>
            </a:r>
            <a:endParaRPr lang="en-US" sz="1400" dirty="0">
              <a:latin typeface="Georgia" panose="02040502050405020303" pitchFamily="18" charset="0"/>
            </a:endParaRPr>
          </a:p>
        </p:txBody>
      </p:sp>
      <p:pic>
        <p:nvPicPr>
          <p:cNvPr id="2" name="Picture 1"/>
          <p:cNvPicPr>
            <a:picLocks noChangeAspect="1"/>
          </p:cNvPicPr>
          <p:nvPr/>
        </p:nvPicPr>
        <p:blipFill>
          <a:blip r:embed="rId3"/>
          <a:stretch>
            <a:fillRect/>
          </a:stretch>
        </p:blipFill>
        <p:spPr>
          <a:xfrm>
            <a:off x="5441858" y="2377216"/>
            <a:ext cx="3254227" cy="4242660"/>
          </a:xfrm>
          <a:prstGeom prst="rect">
            <a:avLst/>
          </a:prstGeom>
        </p:spPr>
      </p:pic>
      <p:sp>
        <p:nvSpPr>
          <p:cNvPr id="4" name="TextBox 3"/>
          <p:cNvSpPr txBox="1"/>
          <p:nvPr/>
        </p:nvSpPr>
        <p:spPr>
          <a:xfrm>
            <a:off x="228600" y="2297986"/>
            <a:ext cx="4899173" cy="3970318"/>
          </a:xfrm>
          <a:prstGeom prst="rect">
            <a:avLst/>
          </a:prstGeom>
          <a:noFill/>
        </p:spPr>
        <p:txBody>
          <a:bodyPr wrap="square" rtlCol="0">
            <a:spAutoFit/>
          </a:bodyPr>
          <a:lstStyle/>
          <a:p>
            <a:pPr eaLnBrk="1" hangingPunct="1">
              <a:spcBef>
                <a:spcPts val="0"/>
              </a:spcBef>
              <a:spcAft>
                <a:spcPts val="0"/>
              </a:spcAft>
            </a:pPr>
            <a:r>
              <a:rPr lang="en-US" b="1" dirty="0">
                <a:latin typeface="Georgia" panose="02040502050405020303" pitchFamily="18" charset="0"/>
              </a:rPr>
              <a:t>Now reviewing new, appropriate sites where partners have requested help:</a:t>
            </a:r>
          </a:p>
          <a:p>
            <a:pPr marL="285750" indent="-285750" eaLnBrk="1" hangingPunct="1">
              <a:spcBef>
                <a:spcPts val="0"/>
              </a:spcBef>
              <a:spcAft>
                <a:spcPts val="0"/>
              </a:spcAft>
              <a:buFontTx/>
              <a:buChar char="-"/>
            </a:pPr>
            <a:r>
              <a:rPr lang="en-US" b="1" dirty="0" smtClean="0">
                <a:latin typeface="Georgia" panose="02040502050405020303" pitchFamily="18" charset="0"/>
              </a:rPr>
              <a:t>Significant </a:t>
            </a:r>
            <a:r>
              <a:rPr lang="en-US" b="1" dirty="0">
                <a:latin typeface="Georgia" panose="02040502050405020303" pitchFamily="18" charset="0"/>
              </a:rPr>
              <a:t>livestock </a:t>
            </a:r>
            <a:r>
              <a:rPr lang="en-US" b="1" dirty="0" smtClean="0">
                <a:latin typeface="Georgia" panose="02040502050405020303" pitchFamily="18" charset="0"/>
              </a:rPr>
              <a:t>herds</a:t>
            </a:r>
          </a:p>
          <a:p>
            <a:pPr marL="285750" indent="-285750" eaLnBrk="1" hangingPunct="1">
              <a:spcBef>
                <a:spcPts val="0"/>
              </a:spcBef>
              <a:spcAft>
                <a:spcPts val="0"/>
              </a:spcAft>
              <a:buFontTx/>
              <a:buChar char="-"/>
            </a:pPr>
            <a:r>
              <a:rPr lang="en-US" b="1" dirty="0" smtClean="0">
                <a:latin typeface="Georgia" panose="02040502050405020303" pitchFamily="18" charset="0"/>
              </a:rPr>
              <a:t>face </a:t>
            </a:r>
            <a:r>
              <a:rPr lang="en-US" b="1" dirty="0">
                <a:latin typeface="Georgia" panose="02040502050405020303" pitchFamily="18" charset="0"/>
              </a:rPr>
              <a:t>high covariate herd loss risk related to </a:t>
            </a:r>
            <a:r>
              <a:rPr lang="en-US" b="1" dirty="0" smtClean="0">
                <a:latin typeface="Georgia" panose="02040502050405020303" pitchFamily="18" charset="0"/>
              </a:rPr>
              <a:t>drought</a:t>
            </a:r>
          </a:p>
          <a:p>
            <a:pPr marL="285750" indent="-285750" eaLnBrk="1" hangingPunct="1">
              <a:spcBef>
                <a:spcPts val="0"/>
              </a:spcBef>
              <a:spcAft>
                <a:spcPts val="0"/>
              </a:spcAft>
              <a:buFontTx/>
              <a:buChar char="-"/>
            </a:pPr>
            <a:r>
              <a:rPr lang="en-US" b="1" dirty="0" smtClean="0">
                <a:latin typeface="Georgia" panose="02040502050405020303" pitchFamily="18" charset="0"/>
              </a:rPr>
              <a:t>adequate insurance </a:t>
            </a:r>
            <a:r>
              <a:rPr lang="en-US" b="1" dirty="0">
                <a:latin typeface="Georgia" panose="02040502050405020303" pitchFamily="18" charset="0"/>
              </a:rPr>
              <a:t>infrastructure</a:t>
            </a:r>
          </a:p>
          <a:p>
            <a:pPr marL="342900" indent="-342900" eaLnBrk="1" hangingPunct="1">
              <a:spcBef>
                <a:spcPts val="0"/>
              </a:spcBef>
              <a:spcAft>
                <a:spcPts val="0"/>
              </a:spcAft>
              <a:buFontTx/>
              <a:buChar char="-"/>
            </a:pPr>
            <a:endParaRPr lang="en-US" b="1" dirty="0">
              <a:latin typeface="Georgia" panose="02040502050405020303" pitchFamily="18" charset="0"/>
            </a:endParaRPr>
          </a:p>
          <a:p>
            <a:pPr eaLnBrk="1" hangingPunct="1">
              <a:spcBef>
                <a:spcPts val="0"/>
              </a:spcBef>
              <a:spcAft>
                <a:spcPts val="0"/>
              </a:spcAft>
            </a:pPr>
            <a:endParaRPr lang="en-US" b="1" dirty="0">
              <a:latin typeface="Georgia" panose="02040502050405020303" pitchFamily="18" charset="0"/>
            </a:endParaRPr>
          </a:p>
          <a:p>
            <a:pPr eaLnBrk="1" hangingPunct="1">
              <a:spcBef>
                <a:spcPts val="0"/>
              </a:spcBef>
              <a:spcAft>
                <a:spcPts val="0"/>
              </a:spcAft>
            </a:pPr>
            <a:r>
              <a:rPr lang="en-US" b="1" dirty="0">
                <a:latin typeface="Georgia" panose="02040502050405020303" pitchFamily="18" charset="0"/>
              </a:rPr>
              <a:t>Best bets for next expansions: Niger, Mali, Burkina </a:t>
            </a:r>
            <a:r>
              <a:rPr lang="en-US" b="1" dirty="0" smtClean="0">
                <a:latin typeface="Georgia" panose="02040502050405020303" pitchFamily="18" charset="0"/>
              </a:rPr>
              <a:t>Faso</a:t>
            </a:r>
            <a:r>
              <a:rPr lang="en-US" b="1" dirty="0">
                <a:latin typeface="Georgia" panose="02040502050405020303" pitchFamily="18" charset="0"/>
              </a:rPr>
              <a:t>, South Africa </a:t>
            </a:r>
            <a:endParaRPr lang="en-US" b="1" dirty="0" smtClean="0">
              <a:latin typeface="Georgia" panose="02040502050405020303" pitchFamily="18" charset="0"/>
            </a:endParaRPr>
          </a:p>
          <a:p>
            <a:pPr eaLnBrk="1" hangingPunct="1">
              <a:spcBef>
                <a:spcPts val="0"/>
              </a:spcBef>
              <a:spcAft>
                <a:spcPts val="0"/>
              </a:spcAft>
            </a:pPr>
            <a:endParaRPr lang="en-US" b="1" dirty="0">
              <a:latin typeface="Georgia" panose="02040502050405020303" pitchFamily="18" charset="0"/>
            </a:endParaRPr>
          </a:p>
          <a:p>
            <a:pPr eaLnBrk="1" hangingPunct="1">
              <a:spcBef>
                <a:spcPts val="0"/>
              </a:spcBef>
              <a:spcAft>
                <a:spcPts val="0"/>
              </a:spcAft>
            </a:pPr>
            <a:r>
              <a:rPr lang="en-US" b="1" dirty="0">
                <a:latin typeface="Georgia" panose="02040502050405020303" pitchFamily="18" charset="0"/>
              </a:rPr>
              <a:t>(higher risk sites: Chad, Somalia, South Sudan, Sudan)</a:t>
            </a:r>
          </a:p>
          <a:p>
            <a:endParaRPr lang="en-US" dirty="0">
              <a:latin typeface="Georgia" panose="02040502050405020303" pitchFamily="18" charset="0"/>
            </a:endParaRPr>
          </a:p>
        </p:txBody>
      </p:sp>
      <p:pic>
        <p:nvPicPr>
          <p:cNvPr id="11" name="Picture 10" descr="cu_logo_sml_150_ppt"/>
          <p:cNvPicPr>
            <a:picLocks noChangeAspect="1" noChangeArrowheads="1"/>
          </p:cNvPicPr>
          <p:nvPr/>
        </p:nvPicPr>
        <p:blipFill>
          <a:blip r:embed="rId4" cstate="print"/>
          <a:srcRect/>
          <a:stretch>
            <a:fillRect/>
          </a:stretch>
        </p:blipFill>
        <p:spPr bwMode="auto">
          <a:xfrm>
            <a:off x="0" y="9524"/>
            <a:ext cx="9144000" cy="981075"/>
          </a:xfrm>
          <a:prstGeom prst="rect">
            <a:avLst/>
          </a:prstGeom>
          <a:noFill/>
          <a:ln w="9525">
            <a:noFill/>
            <a:miter lim="800000"/>
            <a:headEnd/>
            <a:tailEnd/>
          </a:ln>
        </p:spPr>
      </p:pic>
      <p:sp>
        <p:nvSpPr>
          <p:cNvPr id="12" name="TextBox 11"/>
          <p:cNvSpPr txBox="1">
            <a:spLocks noChangeArrowheads="1"/>
          </p:cNvSpPr>
          <p:nvPr/>
        </p:nvSpPr>
        <p:spPr bwMode="auto">
          <a:xfrm>
            <a:off x="5743095" y="241531"/>
            <a:ext cx="3267075" cy="461665"/>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IBLI: Next steps</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4163955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9393" name="Rectangle 6"/>
          <p:cNvSpPr>
            <a:spLocks noChangeArrowheads="1"/>
          </p:cNvSpPr>
          <p:nvPr/>
        </p:nvSpPr>
        <p:spPr bwMode="auto">
          <a:xfrm>
            <a:off x="0" y="3452813"/>
            <a:ext cx="336550" cy="274637"/>
          </a:xfrm>
          <a:prstGeom prst="rect">
            <a:avLst/>
          </a:prstGeom>
          <a:noFill/>
          <a:ln w="9525">
            <a:noFill/>
            <a:miter lim="800000"/>
            <a:headEnd/>
            <a:tailEnd/>
          </a:ln>
        </p:spPr>
        <p:txBody>
          <a:bodyPr wrap="none" anchor="ctr">
            <a:spAutoFit/>
          </a:bodyPr>
          <a:lstStyle/>
          <a:p>
            <a:r>
              <a:rPr lang="en-US" sz="1200">
                <a:latin typeface="Times New Roman" pitchFamily="18" charset="0"/>
                <a:cs typeface="Times New Roman" pitchFamily="18" charset="0"/>
              </a:rPr>
              <a:t>    </a:t>
            </a:r>
            <a:endParaRPr lang="en-US" sz="2400">
              <a:latin typeface="Times New Roman" pitchFamily="18" charset="0"/>
            </a:endParaRPr>
          </a:p>
        </p:txBody>
      </p:sp>
      <p:sp>
        <p:nvSpPr>
          <p:cNvPr id="59395" name="TextBox 6"/>
          <p:cNvSpPr txBox="1">
            <a:spLocks noChangeArrowheads="1"/>
          </p:cNvSpPr>
          <p:nvPr/>
        </p:nvSpPr>
        <p:spPr bwMode="auto">
          <a:xfrm>
            <a:off x="457199" y="152400"/>
            <a:ext cx="8677275" cy="5262979"/>
          </a:xfrm>
          <a:prstGeom prst="rect">
            <a:avLst/>
          </a:prstGeom>
          <a:noFill/>
          <a:ln w="9525">
            <a:noFill/>
            <a:miter lim="800000"/>
            <a:headEnd/>
            <a:tailEnd/>
          </a:ln>
        </p:spPr>
        <p:txBody>
          <a:bodyPr wrap="square">
            <a:spAutoFit/>
          </a:bodyPr>
          <a:lstStyle/>
          <a:p>
            <a:r>
              <a:rPr lang="en-US" sz="2800" b="1" dirty="0" smtClean="0">
                <a:solidFill>
                  <a:schemeClr val="bg1"/>
                </a:solidFill>
                <a:latin typeface="Georgia" panose="02040502050405020303" pitchFamily="18" charset="0"/>
              </a:rPr>
              <a:t>IBLI </a:t>
            </a:r>
            <a:r>
              <a:rPr lang="en-US" sz="2800" b="1" dirty="0" smtClean="0">
                <a:solidFill>
                  <a:schemeClr val="bg1"/>
                </a:solidFill>
                <a:latin typeface="Georgia" panose="02040502050405020303" pitchFamily="18" charset="0"/>
              </a:rPr>
              <a:t>offers incomplete and imperfect coverage against herd </a:t>
            </a:r>
            <a:r>
              <a:rPr lang="en-US" sz="2800" b="1" dirty="0" smtClean="0">
                <a:solidFill>
                  <a:schemeClr val="bg1"/>
                </a:solidFill>
                <a:latin typeface="Georgia" panose="02040502050405020303" pitchFamily="18" charset="0"/>
              </a:rPr>
              <a:t>loss. But solid </a:t>
            </a:r>
            <a:r>
              <a:rPr lang="en-US" sz="2800" b="1" dirty="0" smtClean="0">
                <a:solidFill>
                  <a:schemeClr val="bg1"/>
                </a:solidFill>
                <a:latin typeface="Georgia" panose="02040502050405020303" pitchFamily="18" charset="0"/>
              </a:rPr>
              <a:t>uptake </a:t>
            </a:r>
            <a:r>
              <a:rPr lang="en-US" sz="2800" b="1" dirty="0" smtClean="0">
                <a:solidFill>
                  <a:schemeClr val="bg1"/>
                </a:solidFill>
                <a:latin typeface="Georgia" panose="02040502050405020303" pitchFamily="18" charset="0"/>
              </a:rPr>
              <a:t> </a:t>
            </a:r>
            <a:r>
              <a:rPr lang="en-US" sz="2800" b="1" dirty="0" smtClean="0">
                <a:solidFill>
                  <a:schemeClr val="bg1"/>
                </a:solidFill>
                <a:latin typeface="Georgia" panose="02040502050405020303" pitchFamily="18" charset="0"/>
              </a:rPr>
              <a:t>and </a:t>
            </a:r>
            <a:r>
              <a:rPr lang="en-US" sz="2800" b="1" dirty="0" smtClean="0">
                <a:solidFill>
                  <a:schemeClr val="bg1"/>
                </a:solidFill>
                <a:latin typeface="Georgia" panose="02040502050405020303" pitchFamily="18" charset="0"/>
              </a:rPr>
              <a:t>scale-up/out w/clear, </a:t>
            </a:r>
            <a:r>
              <a:rPr lang="en-US" sz="2800" b="1" dirty="0" smtClean="0">
                <a:solidFill>
                  <a:schemeClr val="bg1"/>
                </a:solidFill>
                <a:latin typeface="Georgia" panose="02040502050405020303" pitchFamily="18" charset="0"/>
              </a:rPr>
              <a:t>favorable impacts on purchasers. </a:t>
            </a:r>
          </a:p>
          <a:p>
            <a:endParaRPr lang="en-US" sz="2800" b="1" dirty="0" smtClean="0">
              <a:solidFill>
                <a:schemeClr val="bg1"/>
              </a:solidFill>
              <a:latin typeface="Georgia" panose="02040502050405020303" pitchFamily="18" charset="0"/>
            </a:endParaRPr>
          </a:p>
          <a:p>
            <a:endParaRPr lang="en-US" sz="2800" b="1" dirty="0" smtClean="0">
              <a:solidFill>
                <a:schemeClr val="bg1"/>
              </a:solidFill>
              <a:latin typeface="Georgia" panose="02040502050405020303" pitchFamily="18" charset="0"/>
            </a:endParaRPr>
          </a:p>
          <a:p>
            <a:endParaRPr lang="en-US" sz="2800" b="1" dirty="0">
              <a:solidFill>
                <a:schemeClr val="bg1"/>
              </a:solidFill>
              <a:latin typeface="Georgia" panose="02040502050405020303" pitchFamily="18" charset="0"/>
            </a:endParaRPr>
          </a:p>
          <a:p>
            <a:endParaRPr lang="en-US" sz="2800" b="1" dirty="0" smtClean="0">
              <a:solidFill>
                <a:schemeClr val="bg1"/>
              </a:solidFill>
              <a:latin typeface="Georgia" panose="02040502050405020303" pitchFamily="18" charset="0"/>
            </a:endParaRPr>
          </a:p>
          <a:p>
            <a:endParaRPr lang="en-US" sz="2800" b="1" dirty="0" smtClean="0">
              <a:solidFill>
                <a:schemeClr val="bg1"/>
              </a:solidFill>
              <a:latin typeface="Georgia" panose="02040502050405020303" pitchFamily="18" charset="0"/>
            </a:endParaRPr>
          </a:p>
          <a:p>
            <a:r>
              <a:rPr lang="en-US" sz="2800" b="1" dirty="0" smtClean="0">
                <a:solidFill>
                  <a:schemeClr val="bg1"/>
                </a:solidFill>
                <a:latin typeface="Georgia" panose="02040502050405020303" pitchFamily="18" charset="0"/>
              </a:rPr>
              <a:t>IBLI </a:t>
            </a:r>
            <a:r>
              <a:rPr lang="en-US" sz="2800" b="1" dirty="0" smtClean="0">
                <a:solidFill>
                  <a:schemeClr val="bg1"/>
                </a:solidFill>
                <a:latin typeface="Georgia" panose="02040502050405020303" pitchFamily="18" charset="0"/>
              </a:rPr>
              <a:t>offers </a:t>
            </a:r>
            <a:r>
              <a:rPr lang="en-US" sz="2800" b="1" dirty="0" smtClean="0">
                <a:solidFill>
                  <a:schemeClr val="bg1"/>
                </a:solidFill>
                <a:latin typeface="Georgia" panose="02040502050405020303" pitchFamily="18" charset="0"/>
              </a:rPr>
              <a:t>promising </a:t>
            </a:r>
            <a:r>
              <a:rPr lang="en-US" sz="2800" b="1" dirty="0">
                <a:solidFill>
                  <a:schemeClr val="bg1"/>
                </a:solidFill>
                <a:latin typeface="Georgia" panose="02040502050405020303" pitchFamily="18" charset="0"/>
              </a:rPr>
              <a:t>option for addressing </a:t>
            </a:r>
            <a:r>
              <a:rPr lang="en-US" sz="2800" b="1" dirty="0" smtClean="0">
                <a:solidFill>
                  <a:schemeClr val="bg1"/>
                </a:solidFill>
                <a:latin typeface="Georgia" panose="02040502050405020303" pitchFamily="18" charset="0"/>
              </a:rPr>
              <a:t>poverty traps that arise from catastrophic drought risk  … </a:t>
            </a:r>
            <a:r>
              <a:rPr lang="en-US" sz="2800" b="1" dirty="0" smtClean="0">
                <a:solidFill>
                  <a:schemeClr val="bg1"/>
                </a:solidFill>
                <a:latin typeface="Georgia" panose="02040502050405020303" pitchFamily="18" charset="0"/>
              </a:rPr>
              <a:t>w/impacts</a:t>
            </a:r>
            <a:r>
              <a:rPr lang="en-US" sz="2800" b="1" dirty="0" smtClean="0">
                <a:solidFill>
                  <a:schemeClr val="bg1"/>
                </a:solidFill>
                <a:latin typeface="Georgia" panose="02040502050405020303" pitchFamily="18" charset="0"/>
              </a:rPr>
              <a:t>/$ &gt; cash transfers</a:t>
            </a:r>
            <a:endParaRPr lang="en-US" sz="2800" b="1" dirty="0">
              <a:solidFill>
                <a:schemeClr val="bg1"/>
              </a:solidFill>
              <a:latin typeface="Georgia" panose="02040502050405020303" pitchFamily="18" charset="0"/>
            </a:endParaRPr>
          </a:p>
        </p:txBody>
      </p:sp>
      <p:sp>
        <p:nvSpPr>
          <p:cNvPr id="59396" name="TextBox 7"/>
          <p:cNvSpPr txBox="1">
            <a:spLocks noChangeArrowheads="1"/>
          </p:cNvSpPr>
          <p:nvPr/>
        </p:nvSpPr>
        <p:spPr bwMode="auto">
          <a:xfrm>
            <a:off x="685800" y="5715000"/>
            <a:ext cx="8909050" cy="461665"/>
          </a:xfrm>
          <a:prstGeom prst="rect">
            <a:avLst/>
          </a:prstGeom>
          <a:noFill/>
          <a:ln w="9525">
            <a:noFill/>
            <a:miter lim="800000"/>
            <a:headEnd/>
            <a:tailEnd/>
          </a:ln>
        </p:spPr>
        <p:txBody>
          <a:bodyPr wrap="square">
            <a:spAutoFit/>
          </a:bodyPr>
          <a:lstStyle/>
          <a:p>
            <a:r>
              <a:rPr lang="en-US" sz="2400" b="1" dirty="0">
                <a:solidFill>
                  <a:srgbClr val="FFFFFF"/>
                </a:solidFill>
                <a:latin typeface="Georgia" panose="02040502050405020303" pitchFamily="18" charset="0"/>
              </a:rPr>
              <a:t>Thank you for your time, interest and comments!</a:t>
            </a:r>
          </a:p>
        </p:txBody>
      </p:sp>
      <p:sp>
        <p:nvSpPr>
          <p:cNvPr id="6" name="Rectangle 5"/>
          <p:cNvSpPr/>
          <p:nvPr/>
        </p:nvSpPr>
        <p:spPr>
          <a:xfrm>
            <a:off x="-9525" y="6381750"/>
            <a:ext cx="9144000" cy="461963"/>
          </a:xfrm>
          <a:prstGeom prst="rect">
            <a:avLst/>
          </a:prstGeom>
        </p:spPr>
        <p:txBody>
          <a:bodyPr>
            <a:spAutoFit/>
          </a:bodyPr>
          <a:lstStyle/>
          <a:p>
            <a:pPr marL="609600" indent="-609600" algn="ctr">
              <a:spcBef>
                <a:spcPct val="50000"/>
              </a:spcBef>
              <a:spcAft>
                <a:spcPts val="600"/>
              </a:spcAft>
              <a:defRPr/>
            </a:pPr>
            <a:r>
              <a:rPr lang="en-US" sz="2400" b="1" dirty="0">
                <a:solidFill>
                  <a:schemeClr val="bg1"/>
                </a:solidFill>
                <a:latin typeface="Georgia" panose="02040502050405020303" pitchFamily="18" charset="0"/>
              </a:rPr>
              <a:t>For more information visit </a:t>
            </a:r>
            <a:r>
              <a:rPr lang="en-US" sz="2400" b="1" dirty="0" smtClean="0">
                <a:solidFill>
                  <a:srgbClr val="FFFF00"/>
                </a:solidFill>
                <a:latin typeface="Georgia" panose="02040502050405020303" pitchFamily="18" charset="0"/>
              </a:rPr>
              <a:t>www.ilri.org/ibli/</a:t>
            </a:r>
            <a:r>
              <a:rPr lang="en-US" sz="2400" b="1" dirty="0" smtClean="0">
                <a:solidFill>
                  <a:schemeClr val="bg1"/>
                </a:solidFill>
                <a:latin typeface="Georgia" panose="02040502050405020303" pitchFamily="18" charset="0"/>
              </a:rPr>
              <a:t> </a:t>
            </a:r>
            <a:endParaRPr lang="en-US" sz="2400" b="1" dirty="0">
              <a:solidFill>
                <a:schemeClr val="bg1"/>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19201"/>
            <a:ext cx="9067800" cy="1295400"/>
          </a:xfrm>
        </p:spPr>
        <p:txBody>
          <a:bodyPr/>
          <a:lstStyle/>
          <a:p>
            <a:pPr marL="0" indent="0">
              <a:buNone/>
            </a:pPr>
            <a:r>
              <a:rPr lang="en-US" altLang="en-US" sz="2400" dirty="0" smtClean="0">
                <a:latin typeface="Georgia" panose="02040502050405020303" pitchFamily="18" charset="0"/>
              </a:rPr>
              <a:t>Under </a:t>
            </a:r>
            <a:r>
              <a:rPr lang="en-US" altLang="en-US" sz="2400" dirty="0" smtClean="0">
                <a:latin typeface="Georgia" panose="02040502050405020303" pitchFamily="18" charset="0"/>
              </a:rPr>
              <a:t>normal/good </a:t>
            </a:r>
            <a:r>
              <a:rPr lang="en-US" altLang="en-US" sz="2400" dirty="0">
                <a:latin typeface="Georgia" panose="02040502050405020303" pitchFamily="18" charset="0"/>
              </a:rPr>
              <a:t>rainfall, virtually universal expectations of </a:t>
            </a:r>
            <a:r>
              <a:rPr lang="en-US" altLang="en-US" sz="2400" dirty="0" smtClean="0">
                <a:latin typeface="Georgia" panose="02040502050405020303" pitchFamily="18" charset="0"/>
              </a:rPr>
              <a:t>herd </a:t>
            </a:r>
            <a:r>
              <a:rPr lang="en-US" altLang="en-US" sz="2400" dirty="0" smtClean="0">
                <a:latin typeface="Georgia" panose="02040502050405020303" pitchFamily="18" charset="0"/>
              </a:rPr>
              <a:t>growth</a:t>
            </a:r>
            <a:r>
              <a:rPr lang="en-US" altLang="en-US" sz="2400" dirty="0">
                <a:latin typeface="Georgia" panose="02040502050405020303" pitchFamily="18" charset="0"/>
              </a:rPr>
              <a:t>, with minimal dispersion among herders. </a:t>
            </a:r>
          </a:p>
          <a:p>
            <a:endParaRPr lang="en-US" sz="2400" dirty="0">
              <a:latin typeface="Georgia" panose="02040502050405020303"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17" y="3059228"/>
            <a:ext cx="4861829" cy="3646372"/>
          </a:xfrm>
          <a:prstGeom prst="rect">
            <a:avLst/>
          </a:prstGeom>
        </p:spPr>
      </p:pic>
      <p:pic>
        <p:nvPicPr>
          <p:cNvPr id="9" name="Picture 8"/>
          <p:cNvPicPr>
            <a:picLocks noChangeAspect="1"/>
          </p:cNvPicPr>
          <p:nvPr/>
        </p:nvPicPr>
        <p:blipFill>
          <a:blip r:embed="rId3"/>
          <a:stretch>
            <a:fillRect/>
          </a:stretch>
        </p:blipFill>
        <p:spPr>
          <a:xfrm>
            <a:off x="5334000" y="3059228"/>
            <a:ext cx="3585206" cy="3570485"/>
          </a:xfrm>
          <a:prstGeom prst="rect">
            <a:avLst/>
          </a:prstGeom>
        </p:spPr>
      </p:pic>
      <p:pic>
        <p:nvPicPr>
          <p:cNvPr id="11" name="Picture 10" descr="cu_logo_sml_150_ppt"/>
          <p:cNvPicPr>
            <a:picLocks noChangeAspect="1" noChangeArrowheads="1"/>
          </p:cNvPicPr>
          <p:nvPr/>
        </p:nvPicPr>
        <p:blipFill>
          <a:blip r:embed="rId4" cstate="print"/>
          <a:srcRect/>
          <a:stretch>
            <a:fillRect/>
          </a:stretch>
        </p:blipFill>
        <p:spPr bwMode="auto">
          <a:xfrm>
            <a:off x="-19050" y="-5255"/>
            <a:ext cx="9163050" cy="983119"/>
          </a:xfrm>
          <a:prstGeom prst="rect">
            <a:avLst/>
          </a:prstGeom>
          <a:noFill/>
          <a:ln w="9525">
            <a:noFill/>
            <a:miter lim="800000"/>
            <a:headEnd/>
            <a:tailEnd/>
          </a:ln>
        </p:spPr>
      </p:pic>
      <p:sp>
        <p:nvSpPr>
          <p:cNvPr id="5" name="Title 5"/>
          <p:cNvSpPr txBox="1">
            <a:spLocks/>
          </p:cNvSpPr>
          <p:nvPr/>
        </p:nvSpPr>
        <p:spPr bwMode="auto">
          <a:xfrm>
            <a:off x="4038600" y="-43712"/>
            <a:ext cx="5295900" cy="990600"/>
          </a:xfrm>
          <a:prstGeom prst="rect">
            <a:avLst/>
          </a:prstGeom>
          <a:noFill/>
          <a:ln w="9525">
            <a:noFill/>
            <a:miter lim="800000"/>
            <a:headEnd/>
            <a:tailEnd/>
          </a:ln>
        </p:spPr>
        <p:txBody>
          <a:bodyPr anchor="ctr"/>
          <a:lstStyle/>
          <a:p>
            <a:pPr eaLnBrk="0" hangingPunct="0">
              <a:defRPr/>
            </a:pPr>
            <a:r>
              <a:rPr lang="en-US" sz="2400" b="1" kern="0" dirty="0" smtClean="0">
                <a:solidFill>
                  <a:schemeClr val="bg1"/>
                </a:solidFill>
                <a:latin typeface="Georgia" pitchFamily="18" charset="0"/>
                <a:ea typeface="+mj-ea"/>
                <a:cs typeface="+mj-cs"/>
              </a:rPr>
              <a:t>Why: Herd growth in good years</a:t>
            </a:r>
            <a:endParaRPr lang="en-US" sz="2400" b="1" kern="0" dirty="0">
              <a:solidFill>
                <a:schemeClr val="bg1"/>
              </a:solidFill>
              <a:latin typeface="Georgia" pitchFamily="18" charset="0"/>
              <a:ea typeface="+mj-ea"/>
              <a:cs typeface="+mj-cs"/>
            </a:endParaRPr>
          </a:p>
        </p:txBody>
      </p:sp>
      <p:sp>
        <p:nvSpPr>
          <p:cNvPr id="10" name="TextBox 9"/>
          <p:cNvSpPr txBox="1"/>
          <p:nvPr/>
        </p:nvSpPr>
        <p:spPr>
          <a:xfrm>
            <a:off x="4946825" y="6581001"/>
            <a:ext cx="4487636" cy="261610"/>
          </a:xfrm>
          <a:prstGeom prst="rect">
            <a:avLst/>
          </a:prstGeom>
          <a:noFill/>
        </p:spPr>
        <p:txBody>
          <a:bodyPr wrap="square" rtlCol="0">
            <a:spAutoFit/>
          </a:bodyPr>
          <a:lstStyle/>
          <a:p>
            <a:r>
              <a:rPr lang="en-US" sz="1050" dirty="0" smtClean="0">
                <a:latin typeface="Georgia" panose="02040502050405020303" pitchFamily="18" charset="0"/>
              </a:rPr>
              <a:t>Source: </a:t>
            </a:r>
            <a:r>
              <a:rPr lang="en-US" sz="1050" dirty="0" smtClean="0">
                <a:latin typeface="Georgia" panose="02040502050405020303" pitchFamily="18" charset="0"/>
              </a:rPr>
              <a:t>Santos </a:t>
            </a:r>
            <a:r>
              <a:rPr lang="en-US" sz="1050" dirty="0" smtClean="0">
                <a:latin typeface="Georgia" panose="02040502050405020303" pitchFamily="18" charset="0"/>
              </a:rPr>
              <a:t>&amp; Barrett </a:t>
            </a:r>
            <a:r>
              <a:rPr lang="en-US" sz="1050" dirty="0" smtClean="0">
                <a:latin typeface="Georgia" panose="02040502050405020303" pitchFamily="18" charset="0"/>
              </a:rPr>
              <a:t>(2018 </a:t>
            </a:r>
            <a:r>
              <a:rPr lang="en-US" sz="1050" dirty="0" smtClean="0">
                <a:latin typeface="Georgia" panose="02040502050405020303" pitchFamily="18" charset="0"/>
              </a:rPr>
              <a:t>UCP volume) on s. Ethiopian </a:t>
            </a:r>
            <a:r>
              <a:rPr lang="en-US" sz="1050" dirty="0" err="1" smtClean="0">
                <a:latin typeface="Georgia" panose="02040502050405020303" pitchFamily="18" charset="0"/>
              </a:rPr>
              <a:t>Boran</a:t>
            </a:r>
            <a:endParaRPr lang="en-US" sz="1050" dirty="0">
              <a:latin typeface="Georgia" panose="02040502050405020303" pitchFamily="18" charset="0"/>
            </a:endParaRPr>
          </a:p>
        </p:txBody>
      </p:sp>
    </p:spTree>
    <p:extLst>
      <p:ext uri="{BB962C8B-B14F-4D97-AF65-F5344CB8AC3E}">
        <p14:creationId xmlns:p14="http://schemas.microsoft.com/office/powerpoint/2010/main" val="701870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19201"/>
            <a:ext cx="9067800" cy="1295400"/>
          </a:xfrm>
        </p:spPr>
        <p:txBody>
          <a:bodyPr/>
          <a:lstStyle/>
          <a:p>
            <a:pPr marL="0" indent="0">
              <a:buClr>
                <a:schemeClr val="tx1"/>
              </a:buClr>
              <a:buNone/>
              <a:defRPr/>
            </a:pPr>
            <a:r>
              <a:rPr lang="en-US" sz="2400" dirty="0">
                <a:latin typeface="Georgia" panose="02040502050405020303" pitchFamily="18" charset="0"/>
              </a:rPr>
              <a:t>But </a:t>
            </a:r>
            <a:r>
              <a:rPr lang="en-US" sz="2400" dirty="0" smtClean="0">
                <a:latin typeface="Georgia" panose="02040502050405020303" pitchFamily="18" charset="0"/>
              </a:rPr>
              <a:t>in drought years, </a:t>
            </a:r>
            <a:r>
              <a:rPr lang="en-US" sz="2400" dirty="0">
                <a:latin typeface="Georgia" panose="02040502050405020303" pitchFamily="18" charset="0"/>
              </a:rPr>
              <a:t>considerable dispersion, </a:t>
            </a:r>
            <a:r>
              <a:rPr lang="en-US" sz="2400" dirty="0" smtClean="0">
                <a:latin typeface="Georgia" panose="02040502050405020303" pitchFamily="18" charset="0"/>
              </a:rPr>
              <a:t>and most herders expect to lose animals. </a:t>
            </a:r>
            <a:r>
              <a:rPr lang="en-US" sz="2400" dirty="0" smtClean="0">
                <a:latin typeface="Georgia" panose="02040502050405020303" pitchFamily="18" charset="0"/>
              </a:rPr>
              <a:t>Insurance </a:t>
            </a:r>
            <a:r>
              <a:rPr lang="en-US" sz="2400" dirty="0">
                <a:latin typeface="Georgia" panose="02040502050405020303" pitchFamily="18" charset="0"/>
              </a:rPr>
              <a:t>and risk management ability </a:t>
            </a:r>
            <a:r>
              <a:rPr lang="en-US" sz="2400" dirty="0" smtClean="0">
                <a:latin typeface="Georgia" panose="02040502050405020303" pitchFamily="18" charset="0"/>
              </a:rPr>
              <a:t>suddenly become </a:t>
            </a:r>
            <a:r>
              <a:rPr lang="en-US" sz="2400" dirty="0" smtClean="0">
                <a:latin typeface="Georgia" panose="02040502050405020303" pitchFamily="18" charset="0"/>
              </a:rPr>
              <a:t>important differentiators.</a:t>
            </a:r>
            <a:endParaRPr lang="en-US" sz="2400" dirty="0">
              <a:latin typeface="Georgia" panose="02040502050405020303" pitchFamily="18" charset="0"/>
            </a:endParaRPr>
          </a:p>
          <a:p>
            <a:endParaRPr lang="en-US" sz="2400" dirty="0">
              <a:latin typeface="Georgia" panose="02040502050405020303" pitchFamily="18" charset="0"/>
            </a:endParaRPr>
          </a:p>
        </p:txBody>
      </p:sp>
      <p:pic>
        <p:nvPicPr>
          <p:cNvPr id="3" name="Picture 2"/>
          <p:cNvPicPr>
            <a:picLocks noChangeAspect="1"/>
          </p:cNvPicPr>
          <p:nvPr/>
        </p:nvPicPr>
        <p:blipFill>
          <a:blip r:embed="rId2"/>
          <a:stretch>
            <a:fillRect/>
          </a:stretch>
        </p:blipFill>
        <p:spPr>
          <a:xfrm>
            <a:off x="5181600" y="2961564"/>
            <a:ext cx="3698098" cy="36484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220" t="8890" r="14779" b="6665"/>
          <a:stretch/>
        </p:blipFill>
        <p:spPr>
          <a:xfrm>
            <a:off x="685800" y="2963678"/>
            <a:ext cx="2590800" cy="3646311"/>
          </a:xfrm>
          <a:prstGeom prst="rect">
            <a:avLst/>
          </a:prstGeom>
        </p:spPr>
      </p:pic>
      <p:pic>
        <p:nvPicPr>
          <p:cNvPr id="9" name="Picture 8" descr="cu_logo_sml_150_ppt"/>
          <p:cNvPicPr>
            <a:picLocks noChangeAspect="1" noChangeArrowheads="1"/>
          </p:cNvPicPr>
          <p:nvPr/>
        </p:nvPicPr>
        <p:blipFill>
          <a:blip r:embed="rId4" cstate="print"/>
          <a:srcRect/>
          <a:stretch>
            <a:fillRect/>
          </a:stretch>
        </p:blipFill>
        <p:spPr bwMode="auto">
          <a:xfrm>
            <a:off x="-19050" y="-5255"/>
            <a:ext cx="9163050" cy="983119"/>
          </a:xfrm>
          <a:prstGeom prst="rect">
            <a:avLst/>
          </a:prstGeom>
          <a:noFill/>
          <a:ln w="9525">
            <a:noFill/>
            <a:miter lim="800000"/>
            <a:headEnd/>
            <a:tailEnd/>
          </a:ln>
        </p:spPr>
      </p:pic>
      <p:sp>
        <p:nvSpPr>
          <p:cNvPr id="10" name="Title 5"/>
          <p:cNvSpPr txBox="1">
            <a:spLocks/>
          </p:cNvSpPr>
          <p:nvPr/>
        </p:nvSpPr>
        <p:spPr bwMode="auto">
          <a:xfrm>
            <a:off x="4343400" y="-43712"/>
            <a:ext cx="4800600" cy="990600"/>
          </a:xfrm>
          <a:prstGeom prst="rect">
            <a:avLst/>
          </a:prstGeom>
          <a:noFill/>
          <a:ln w="9525">
            <a:noFill/>
            <a:miter lim="800000"/>
            <a:headEnd/>
            <a:tailEnd/>
          </a:ln>
        </p:spPr>
        <p:txBody>
          <a:bodyPr anchor="ctr"/>
          <a:lstStyle/>
          <a:p>
            <a:pPr eaLnBrk="0" hangingPunct="0">
              <a:defRPr/>
            </a:pPr>
            <a:r>
              <a:rPr lang="en-US" sz="2400" b="1" kern="0" dirty="0">
                <a:solidFill>
                  <a:schemeClr val="bg1"/>
                </a:solidFill>
                <a:latin typeface="Georgia" pitchFamily="18" charset="0"/>
              </a:rPr>
              <a:t>Why: </a:t>
            </a:r>
            <a:r>
              <a:rPr lang="en-US" sz="2400" b="1" kern="0" dirty="0" smtClean="0">
                <a:solidFill>
                  <a:schemeClr val="bg1"/>
                </a:solidFill>
                <a:latin typeface="Georgia" pitchFamily="18" charset="0"/>
                <a:ea typeface="+mj-ea"/>
                <a:cs typeface="+mj-cs"/>
              </a:rPr>
              <a:t>Losses in drought years</a:t>
            </a:r>
            <a:endParaRPr lang="en-US" sz="2400" b="1" kern="0" dirty="0">
              <a:solidFill>
                <a:schemeClr val="bg1"/>
              </a:solidFill>
              <a:latin typeface="Georgia" pitchFamily="18" charset="0"/>
              <a:ea typeface="+mj-ea"/>
              <a:cs typeface="+mj-cs"/>
            </a:endParaRPr>
          </a:p>
        </p:txBody>
      </p:sp>
      <p:sp>
        <p:nvSpPr>
          <p:cNvPr id="11" name="TextBox 10"/>
          <p:cNvSpPr txBox="1"/>
          <p:nvPr/>
        </p:nvSpPr>
        <p:spPr>
          <a:xfrm>
            <a:off x="5181600" y="6609989"/>
            <a:ext cx="4092867" cy="246221"/>
          </a:xfrm>
          <a:prstGeom prst="rect">
            <a:avLst/>
          </a:prstGeom>
          <a:noFill/>
        </p:spPr>
        <p:txBody>
          <a:bodyPr wrap="square" rtlCol="0">
            <a:spAutoFit/>
          </a:bodyPr>
          <a:lstStyle/>
          <a:p>
            <a:r>
              <a:rPr lang="en-US" sz="1000" dirty="0" smtClean="0">
                <a:latin typeface="Georgia" panose="02040502050405020303" pitchFamily="18" charset="0"/>
              </a:rPr>
              <a:t>Source: </a:t>
            </a:r>
            <a:r>
              <a:rPr lang="en-US" sz="1000" dirty="0" smtClean="0">
                <a:latin typeface="Georgia" panose="02040502050405020303" pitchFamily="18" charset="0"/>
              </a:rPr>
              <a:t>Santos </a:t>
            </a:r>
            <a:r>
              <a:rPr lang="en-US" sz="1000" dirty="0" smtClean="0">
                <a:latin typeface="Georgia" panose="02040502050405020303" pitchFamily="18" charset="0"/>
              </a:rPr>
              <a:t>&amp; Barrett </a:t>
            </a:r>
            <a:r>
              <a:rPr lang="en-US" sz="1000" dirty="0" smtClean="0">
                <a:latin typeface="Georgia" panose="02040502050405020303" pitchFamily="18" charset="0"/>
              </a:rPr>
              <a:t>(2018 </a:t>
            </a:r>
            <a:r>
              <a:rPr lang="en-US" sz="1000" dirty="0" smtClean="0">
                <a:latin typeface="Georgia" panose="02040502050405020303" pitchFamily="18" charset="0"/>
              </a:rPr>
              <a:t>UCP volume) on s. Ethiopian </a:t>
            </a:r>
            <a:r>
              <a:rPr lang="en-US" sz="1000" dirty="0" err="1" smtClean="0">
                <a:latin typeface="Georgia" panose="02040502050405020303" pitchFamily="18" charset="0"/>
              </a:rPr>
              <a:t>Boran</a:t>
            </a:r>
            <a:endParaRPr lang="en-US" sz="1000" dirty="0">
              <a:latin typeface="Georgia" panose="02040502050405020303" pitchFamily="18" charset="0"/>
            </a:endParaRPr>
          </a:p>
        </p:txBody>
      </p:sp>
    </p:spTree>
    <p:extLst>
      <p:ext uri="{BB962C8B-B14F-4D97-AF65-F5344CB8AC3E}">
        <p14:creationId xmlns:p14="http://schemas.microsoft.com/office/powerpoint/2010/main" val="2178140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21620"/>
            <a:ext cx="8991600" cy="4525963"/>
          </a:xfrm>
        </p:spPr>
        <p:txBody>
          <a:bodyPr/>
          <a:lstStyle/>
          <a:p>
            <a:pPr marL="0" indent="0">
              <a:spcBef>
                <a:spcPts val="0"/>
              </a:spcBef>
              <a:buNone/>
            </a:pPr>
            <a:r>
              <a:rPr lang="en-US" sz="2000" dirty="0" smtClean="0">
                <a:latin typeface="Georgia"/>
                <a:cs typeface="Georgia"/>
              </a:rPr>
              <a:t>Blend state-specific results		</a:t>
            </a:r>
            <a:r>
              <a:rPr lang="en-US" sz="2000" dirty="0" smtClean="0">
                <a:latin typeface="Georgia"/>
                <a:cs typeface="Georgia"/>
              </a:rPr>
              <a:t>that </a:t>
            </a:r>
            <a:r>
              <a:rPr lang="en-US" sz="2000" dirty="0" smtClean="0">
                <a:latin typeface="Georgia"/>
                <a:cs typeface="Georgia"/>
              </a:rPr>
              <a:t>strongly resemble observed </a:t>
            </a:r>
          </a:p>
          <a:p>
            <a:pPr marL="0" indent="0">
              <a:spcBef>
                <a:spcPts val="0"/>
              </a:spcBef>
              <a:buNone/>
            </a:pPr>
            <a:r>
              <a:rPr lang="en-US" sz="2000" dirty="0" smtClean="0">
                <a:latin typeface="Georgia"/>
                <a:cs typeface="Georgia"/>
              </a:rPr>
              <a:t>and get overall </a:t>
            </a:r>
            <a:r>
              <a:rPr lang="en-US" sz="2000" dirty="0" smtClean="0">
                <a:latin typeface="Georgia"/>
                <a:cs typeface="Georgia"/>
              </a:rPr>
              <a:t>herd dynamics</a:t>
            </a:r>
            <a:r>
              <a:rPr lang="en-US" sz="2000" dirty="0" smtClean="0">
                <a:latin typeface="Georgia"/>
                <a:cs typeface="Georgia"/>
              </a:rPr>
              <a:t>		</a:t>
            </a:r>
            <a:r>
              <a:rPr lang="en-US" sz="2000" dirty="0" smtClean="0">
                <a:latin typeface="Georgia"/>
                <a:cs typeface="Georgia"/>
              </a:rPr>
              <a:t>dynamics w/</a:t>
            </a:r>
            <a:r>
              <a:rPr lang="en-US" sz="2000" dirty="0" smtClean="0">
                <a:latin typeface="Georgia"/>
                <a:cs typeface="Georgia"/>
              </a:rPr>
              <a:t>multiple equilibrium </a:t>
            </a:r>
            <a:r>
              <a:rPr lang="en-US" sz="2000" dirty="0" smtClean="0">
                <a:latin typeface="Georgia"/>
                <a:cs typeface="Georgia"/>
              </a:rPr>
              <a:t>(Santos &amp; Barrett UCP 2018) …	</a:t>
            </a:r>
            <a:r>
              <a:rPr lang="en-US" sz="2000" dirty="0">
                <a:latin typeface="Georgia"/>
                <a:cs typeface="Georgia"/>
              </a:rPr>
              <a:t>	</a:t>
            </a:r>
            <a:r>
              <a:rPr lang="en-US" sz="2000" dirty="0" smtClean="0">
                <a:latin typeface="Georgia"/>
                <a:cs typeface="Georgia"/>
              </a:rPr>
              <a:t>poverty trap </a:t>
            </a:r>
            <a:r>
              <a:rPr lang="en-US" sz="2000" dirty="0">
                <a:latin typeface="Georgia"/>
                <a:cs typeface="Georgia"/>
              </a:rPr>
              <a:t>(</a:t>
            </a:r>
            <a:r>
              <a:rPr lang="en-US" sz="2000" dirty="0" err="1">
                <a:latin typeface="Georgia"/>
                <a:cs typeface="Georgia"/>
              </a:rPr>
              <a:t>Lybbert</a:t>
            </a:r>
            <a:r>
              <a:rPr lang="en-US" sz="2000" dirty="0">
                <a:latin typeface="Georgia"/>
                <a:cs typeface="Georgia"/>
              </a:rPr>
              <a:t> et al </a:t>
            </a:r>
            <a:r>
              <a:rPr lang="en-US" sz="2000" i="1" dirty="0">
                <a:latin typeface="Georgia"/>
                <a:cs typeface="Georgia"/>
              </a:rPr>
              <a:t>EJ</a:t>
            </a:r>
            <a:r>
              <a:rPr lang="en-US" sz="2000" dirty="0">
                <a:latin typeface="Georgia"/>
                <a:cs typeface="Georgia"/>
              </a:rPr>
              <a:t> 2004):</a:t>
            </a:r>
          </a:p>
          <a:p>
            <a:pPr marL="0" indent="0">
              <a:spcBef>
                <a:spcPts val="0"/>
              </a:spcBef>
              <a:buNone/>
            </a:pPr>
            <a:endParaRPr lang="en-US" sz="2000" dirty="0" smtClean="0">
              <a:latin typeface="Georgia"/>
              <a:cs typeface="Georgia"/>
            </a:endParaRPr>
          </a:p>
          <a:p>
            <a:pPr marL="0" indent="0">
              <a:buNone/>
            </a:pPr>
            <a:endParaRPr lang="en-US" sz="2400" dirty="0">
              <a:latin typeface="Georgia"/>
              <a:cs typeface="Georgia"/>
            </a:endParaRPr>
          </a:p>
          <a:p>
            <a:pPr marL="0" indent="0">
              <a:buNone/>
            </a:pPr>
            <a:endParaRPr lang="en-US" sz="2400" dirty="0" smtClean="0">
              <a:latin typeface="Georgia"/>
              <a:cs typeface="Georgia"/>
            </a:endParaRPr>
          </a:p>
          <a:p>
            <a:pPr marL="0" indent="0">
              <a:buNone/>
            </a:pPr>
            <a:endParaRPr lang="en-US" sz="2400" dirty="0">
              <a:latin typeface="Georgia"/>
              <a:cs typeface="Georgia"/>
            </a:endParaRPr>
          </a:p>
          <a:p>
            <a:pPr marL="0" indent="0">
              <a:buNone/>
            </a:pPr>
            <a:endParaRPr lang="en-US" sz="2400" dirty="0" smtClean="0">
              <a:latin typeface="Georgia"/>
              <a:cs typeface="Georgia"/>
            </a:endParaRPr>
          </a:p>
          <a:p>
            <a:pPr marL="0" indent="0">
              <a:buNone/>
            </a:pPr>
            <a:endParaRPr lang="en-US" sz="2400" dirty="0">
              <a:latin typeface="Georgia"/>
              <a:cs typeface="Georgia"/>
            </a:endParaRPr>
          </a:p>
          <a:p>
            <a:pPr marL="0" indent="0">
              <a:buNone/>
            </a:pPr>
            <a:endParaRPr lang="en-US" sz="2400" dirty="0" smtClean="0">
              <a:latin typeface="Georgia"/>
              <a:cs typeface="Georgia"/>
            </a:endParaRPr>
          </a:p>
          <a:p>
            <a:pPr marL="0" indent="0">
              <a:buNone/>
            </a:pPr>
            <a:endParaRPr lang="en-US" sz="2400" dirty="0">
              <a:latin typeface="Georgia"/>
              <a:cs typeface="Georgia"/>
            </a:endParaRPr>
          </a:p>
          <a:p>
            <a:pPr marL="0" indent="0">
              <a:buNone/>
            </a:pPr>
            <a:endParaRPr lang="en-US" sz="2400" dirty="0" smtClean="0">
              <a:latin typeface="Georgia"/>
              <a:cs typeface="Georgia"/>
            </a:endParaRPr>
          </a:p>
          <a:p>
            <a:pPr marL="0" indent="0">
              <a:buNone/>
            </a:pPr>
            <a:r>
              <a:rPr lang="en-US" sz="2000" dirty="0" smtClean="0">
                <a:latin typeface="Georgia"/>
                <a:cs typeface="Georgia"/>
              </a:rPr>
              <a:t>Different data and methods</a:t>
            </a:r>
            <a:r>
              <a:rPr lang="en-US" sz="2000" dirty="0" smtClean="0">
                <a:latin typeface="Georgia"/>
                <a:cs typeface="Georgia"/>
              </a:rPr>
              <a:t>, </a:t>
            </a:r>
            <a:r>
              <a:rPr lang="en-US" sz="2000" dirty="0" smtClean="0">
                <a:latin typeface="Georgia"/>
                <a:cs typeface="Georgia"/>
              </a:rPr>
              <a:t>but very </a:t>
            </a:r>
            <a:r>
              <a:rPr lang="en-US" sz="2000" dirty="0" smtClean="0">
                <a:latin typeface="Georgia"/>
                <a:cs typeface="Georgia"/>
              </a:rPr>
              <a:t>strong correspondence: equilibria and expected dynamics very </a:t>
            </a:r>
            <a:r>
              <a:rPr lang="en-US" sz="2000" dirty="0" smtClean="0">
                <a:latin typeface="Georgia"/>
                <a:cs typeface="Georgia"/>
              </a:rPr>
              <a:t>similar … in n. Kenya too (Barrett et al. </a:t>
            </a:r>
            <a:r>
              <a:rPr lang="en-US" sz="2000" i="1" dirty="0" smtClean="0">
                <a:latin typeface="Georgia"/>
                <a:cs typeface="Georgia"/>
              </a:rPr>
              <a:t>JDS</a:t>
            </a:r>
            <a:r>
              <a:rPr lang="en-US" sz="2000" dirty="0" smtClean="0">
                <a:latin typeface="Georgia"/>
                <a:cs typeface="Georgia"/>
              </a:rPr>
              <a:t> 2006). </a:t>
            </a:r>
          </a:p>
          <a:p>
            <a:pPr marL="0" indent="0">
              <a:buNone/>
            </a:pPr>
            <a:r>
              <a:rPr lang="en-US" sz="2000" b="1" dirty="0" smtClean="0">
                <a:latin typeface="Georgia"/>
                <a:cs typeface="Georgia"/>
              </a:rPr>
              <a:t>Multiple </a:t>
            </a:r>
            <a:r>
              <a:rPr lang="en-US" sz="2000" b="1" dirty="0" err="1" smtClean="0">
                <a:latin typeface="Georgia"/>
                <a:cs typeface="Georgia"/>
              </a:rPr>
              <a:t>dyn</a:t>
            </a:r>
            <a:r>
              <a:rPr lang="en-US" sz="2000" b="1" dirty="0" smtClean="0">
                <a:latin typeface="Georgia"/>
                <a:cs typeface="Georgia"/>
              </a:rPr>
              <a:t>. equilibria imply a high return to risk management.</a:t>
            </a:r>
            <a:endParaRPr lang="en-US" sz="2000" b="1" dirty="0" smtClean="0">
              <a:latin typeface="Georgia"/>
              <a:cs typeface="Georgia"/>
            </a:endParaRPr>
          </a:p>
          <a:p>
            <a:pPr marL="0" indent="0">
              <a:buNone/>
            </a:pPr>
            <a:endParaRPr lang="en-US" sz="2400" dirty="0" smtClean="0">
              <a:latin typeface="Georgia"/>
              <a:cs typeface="Georgia"/>
            </a:endParaRPr>
          </a:p>
        </p:txBody>
      </p:sp>
      <p:pic>
        <p:nvPicPr>
          <p:cNvPr id="4" name="Picture 3"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5" name="Title 5"/>
          <p:cNvSpPr txBox="1">
            <a:spLocks/>
          </p:cNvSpPr>
          <p:nvPr/>
        </p:nvSpPr>
        <p:spPr bwMode="auto">
          <a:xfrm>
            <a:off x="4191000" y="0"/>
            <a:ext cx="4953000" cy="990600"/>
          </a:xfrm>
          <a:prstGeom prst="rect">
            <a:avLst/>
          </a:prstGeom>
          <a:noFill/>
          <a:ln w="9525">
            <a:noFill/>
            <a:miter lim="800000"/>
            <a:headEnd/>
            <a:tailEnd/>
          </a:ln>
        </p:spPr>
        <p:txBody>
          <a:bodyPr anchor="ctr"/>
          <a:lstStyle/>
          <a:p>
            <a:pPr eaLnBrk="0" hangingPunct="0">
              <a:defRPr/>
            </a:pPr>
            <a:r>
              <a:rPr lang="en-US" sz="2400" b="1" kern="0" dirty="0">
                <a:solidFill>
                  <a:schemeClr val="bg1"/>
                </a:solidFill>
                <a:latin typeface="Georgia" pitchFamily="18" charset="0"/>
              </a:rPr>
              <a:t>Why: </a:t>
            </a:r>
            <a:r>
              <a:rPr lang="en-US" sz="2400" b="1" kern="0" dirty="0" smtClean="0">
                <a:solidFill>
                  <a:schemeClr val="bg1"/>
                </a:solidFill>
                <a:latin typeface="Georgia" pitchFamily="18" charset="0"/>
                <a:ea typeface="+mj-ea"/>
                <a:cs typeface="+mj-cs"/>
              </a:rPr>
              <a:t>Expected </a:t>
            </a:r>
            <a:r>
              <a:rPr lang="en-US" sz="2400" b="1" kern="0" dirty="0" smtClean="0">
                <a:solidFill>
                  <a:schemeClr val="bg1"/>
                </a:solidFill>
                <a:latin typeface="Georgia" pitchFamily="18" charset="0"/>
                <a:ea typeface="+mj-ea"/>
                <a:cs typeface="+mj-cs"/>
              </a:rPr>
              <a:t>herd dynamics </a:t>
            </a:r>
            <a:r>
              <a:rPr lang="en-US" sz="2400" b="1" kern="0" dirty="0" smtClean="0">
                <a:solidFill>
                  <a:schemeClr val="bg1"/>
                </a:solidFill>
                <a:latin typeface="Georgia" pitchFamily="18" charset="0"/>
                <a:ea typeface="+mj-ea"/>
                <a:cs typeface="+mj-cs"/>
              </a:rPr>
              <a:t>w/stochastic </a:t>
            </a:r>
            <a:r>
              <a:rPr lang="en-US" sz="2400" b="1" kern="0" dirty="0" smtClean="0">
                <a:solidFill>
                  <a:schemeClr val="bg1"/>
                </a:solidFill>
                <a:latin typeface="Georgia" pitchFamily="18" charset="0"/>
                <a:ea typeface="+mj-ea"/>
                <a:cs typeface="+mj-cs"/>
              </a:rPr>
              <a:t>weather</a:t>
            </a:r>
            <a:endParaRPr lang="en-US" sz="2400" b="1" kern="0" dirty="0">
              <a:solidFill>
                <a:schemeClr val="bg1"/>
              </a:solidFill>
              <a:latin typeface="Georgia" pitchFamily="18" charset="0"/>
              <a:ea typeface="+mj-ea"/>
              <a:cs typeface="+mj-cs"/>
            </a:endParaRPr>
          </a:p>
        </p:txBody>
      </p:sp>
      <p:pic>
        <p:nvPicPr>
          <p:cNvPr id="8" name="Picture 7"/>
          <p:cNvPicPr>
            <a:picLocks noChangeAspect="1"/>
          </p:cNvPicPr>
          <p:nvPr/>
        </p:nvPicPr>
        <p:blipFill>
          <a:blip r:embed="rId3"/>
          <a:stretch>
            <a:fillRect/>
          </a:stretch>
        </p:blipFill>
        <p:spPr>
          <a:xfrm>
            <a:off x="160283" y="2027163"/>
            <a:ext cx="3810001" cy="3763216"/>
          </a:xfrm>
          <a:prstGeom prst="rect">
            <a:avLst/>
          </a:prstGeom>
        </p:spPr>
      </p:pic>
      <p:pic>
        <p:nvPicPr>
          <p:cNvPr id="9" name="Picture 6"/>
          <p:cNvPicPr>
            <a:picLocks noChangeAspect="1" noChangeArrowheads="1"/>
          </p:cNvPicPr>
          <p:nvPr/>
        </p:nvPicPr>
        <p:blipFill>
          <a:blip r:embed="rId4" cstate="print"/>
          <a:srcRect/>
          <a:stretch>
            <a:fillRect/>
          </a:stretch>
        </p:blipFill>
        <p:spPr bwMode="auto">
          <a:xfrm>
            <a:off x="4572000" y="2125580"/>
            <a:ext cx="4347364" cy="3566383"/>
          </a:xfrm>
          <a:prstGeom prst="rect">
            <a:avLst/>
          </a:prstGeom>
          <a:noFill/>
          <a:ln w="9525">
            <a:noFill/>
            <a:miter lim="800000"/>
            <a:headEnd/>
            <a:tailEnd/>
          </a:ln>
        </p:spPr>
      </p:pic>
    </p:spTree>
    <p:extLst>
      <p:ext uri="{BB962C8B-B14F-4D97-AF65-F5344CB8AC3E}">
        <p14:creationId xmlns:p14="http://schemas.microsoft.com/office/powerpoint/2010/main" val="609296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534400" cy="4525963"/>
          </a:xfrm>
        </p:spPr>
        <p:txBody>
          <a:bodyPr/>
          <a:lstStyle/>
          <a:p>
            <a:pPr marL="0" indent="0">
              <a:spcBef>
                <a:spcPts val="0"/>
              </a:spcBef>
              <a:buNone/>
            </a:pPr>
            <a:r>
              <a:rPr lang="en-US" sz="2400" dirty="0" smtClean="0">
                <a:latin typeface="Georgia" pitchFamily="18" charset="0"/>
              </a:rPr>
              <a:t>Now divide sample into two: lower ability group (4</a:t>
            </a:r>
            <a:r>
              <a:rPr lang="en-US" sz="2400" baseline="30000" dirty="0" smtClean="0">
                <a:latin typeface="Georgia" pitchFamily="18" charset="0"/>
              </a:rPr>
              <a:t>th</a:t>
            </a:r>
            <a:r>
              <a:rPr lang="en-US" sz="2400" dirty="0" smtClean="0">
                <a:latin typeface="Georgia" pitchFamily="18" charset="0"/>
              </a:rPr>
              <a:t> quartile of the herding ability</a:t>
            </a:r>
            <a:r>
              <a:rPr lang="el-GR" sz="2400" i="1" dirty="0" smtClean="0">
                <a:latin typeface="Georgia" pitchFamily="18" charset="0"/>
              </a:rPr>
              <a:t> </a:t>
            </a:r>
            <a:r>
              <a:rPr lang="en-US" sz="2400" dirty="0" err="1" smtClean="0">
                <a:latin typeface="Georgia" pitchFamily="18" charset="0"/>
              </a:rPr>
              <a:t>dist’n</a:t>
            </a:r>
            <a:r>
              <a:rPr lang="en-US" sz="2400" dirty="0" smtClean="0">
                <a:latin typeface="Georgia" pitchFamily="18" charset="0"/>
              </a:rPr>
              <a:t>) and the rest. Re-estimate herd growth models for each sub-sample. </a:t>
            </a:r>
          </a:p>
          <a:p>
            <a:pPr marL="0" indent="0">
              <a:spcBef>
                <a:spcPts val="0"/>
              </a:spcBef>
              <a:buNone/>
            </a:pPr>
            <a:endParaRPr lang="en-US" sz="2400" dirty="0">
              <a:latin typeface="Georgia" pitchFamily="18" charset="0"/>
            </a:endParaRPr>
          </a:p>
          <a:p>
            <a:pPr marL="0" indent="0">
              <a:spcBef>
                <a:spcPts val="0"/>
              </a:spcBef>
              <a:buNone/>
            </a:pPr>
            <a:r>
              <a:rPr lang="en-US" sz="2400" dirty="0" smtClean="0">
                <a:latin typeface="Georgia" pitchFamily="18" charset="0"/>
              </a:rPr>
              <a:t>Find 2 distinct herd dynamics: </a:t>
            </a:r>
          </a:p>
          <a:p>
            <a:pPr marL="0" indent="0">
              <a:spcBef>
                <a:spcPts val="0"/>
              </a:spcBef>
              <a:buNone/>
            </a:pPr>
            <a:endParaRPr lang="en-US" sz="2400" dirty="0" smtClean="0">
              <a:latin typeface="Georgia" pitchFamily="18" charset="0"/>
            </a:endParaRPr>
          </a:p>
          <a:p>
            <a:pPr marL="0" indent="0">
              <a:spcBef>
                <a:spcPts val="0"/>
              </a:spcBef>
              <a:buNone/>
            </a:pPr>
            <a:r>
              <a:rPr lang="en-US" sz="2400" dirty="0" smtClean="0">
                <a:latin typeface="Georgia" pitchFamily="18" charset="0"/>
              </a:rPr>
              <a:t>1. Low ability herders have just </a:t>
            </a:r>
          </a:p>
          <a:p>
            <a:pPr marL="0" indent="0">
              <a:spcBef>
                <a:spcPts val="0"/>
              </a:spcBef>
              <a:buNone/>
            </a:pPr>
            <a:r>
              <a:rPr lang="en-US" sz="2400" dirty="0" smtClean="0">
                <a:latin typeface="Georgia" pitchFamily="18" charset="0"/>
              </a:rPr>
              <a:t>one low-level equilibrium. Their </a:t>
            </a:r>
          </a:p>
          <a:p>
            <a:pPr marL="0" indent="0">
              <a:spcBef>
                <a:spcPts val="0"/>
              </a:spcBef>
              <a:buNone/>
            </a:pPr>
            <a:r>
              <a:rPr lang="en-US" sz="2400" dirty="0">
                <a:latin typeface="Georgia" pitchFamily="18" charset="0"/>
              </a:rPr>
              <a:t>h</a:t>
            </a:r>
            <a:r>
              <a:rPr lang="en-US" sz="2400" dirty="0" smtClean="0">
                <a:latin typeface="Georgia" pitchFamily="18" charset="0"/>
              </a:rPr>
              <a:t>erds collapse </a:t>
            </a:r>
            <a:r>
              <a:rPr lang="en-US" sz="2400" dirty="0" smtClean="0">
                <a:latin typeface="Georgia" pitchFamily="18" charset="0"/>
              </a:rPr>
              <a:t>inevitably over time. </a:t>
            </a:r>
            <a:endParaRPr lang="en-US" sz="2400" dirty="0" smtClean="0">
              <a:latin typeface="Georgia" pitchFamily="18" charset="0"/>
            </a:endParaRPr>
          </a:p>
          <a:p>
            <a:pPr marL="0" indent="0">
              <a:spcBef>
                <a:spcPts val="0"/>
              </a:spcBef>
              <a:buNone/>
            </a:pPr>
            <a:endParaRPr lang="en-US" sz="2400" dirty="0" smtClean="0">
              <a:latin typeface="Georgia" pitchFamily="18" charset="0"/>
            </a:endParaRPr>
          </a:p>
          <a:p>
            <a:pPr marL="0" indent="0">
              <a:spcBef>
                <a:spcPts val="0"/>
              </a:spcBef>
              <a:buNone/>
            </a:pPr>
            <a:r>
              <a:rPr lang="en-US" sz="2400" dirty="0" smtClean="0">
                <a:latin typeface="Georgia" pitchFamily="18" charset="0"/>
              </a:rPr>
              <a:t>2. Higher ability herders face </a:t>
            </a:r>
          </a:p>
          <a:p>
            <a:pPr marL="0" indent="0">
              <a:spcBef>
                <a:spcPts val="0"/>
              </a:spcBef>
              <a:buNone/>
            </a:pPr>
            <a:r>
              <a:rPr lang="en-US" sz="2400" dirty="0" smtClean="0">
                <a:latin typeface="Georgia" pitchFamily="18" charset="0"/>
              </a:rPr>
              <a:t>multiple dynamic herd equilibria. </a:t>
            </a:r>
          </a:p>
          <a:p>
            <a:pPr marL="0" indent="0">
              <a:spcBef>
                <a:spcPts val="0"/>
              </a:spcBef>
              <a:buNone/>
            </a:pPr>
            <a:r>
              <a:rPr lang="en-US" sz="2400" dirty="0" smtClean="0">
                <a:latin typeface="Georgia" pitchFamily="18" charset="0"/>
              </a:rPr>
              <a:t>Give them adequate herd, and </a:t>
            </a:r>
          </a:p>
          <a:p>
            <a:pPr marL="0" indent="0">
              <a:spcBef>
                <a:spcPts val="0"/>
              </a:spcBef>
              <a:buNone/>
            </a:pPr>
            <a:r>
              <a:rPr lang="en-US" sz="2400" dirty="0" smtClean="0">
                <a:latin typeface="Georgia" pitchFamily="18" charset="0"/>
              </a:rPr>
              <a:t>They can remain viable</a:t>
            </a:r>
            <a:r>
              <a:rPr lang="en-US" sz="2400" dirty="0" smtClean="0">
                <a:latin typeface="Georgia" pitchFamily="18" charset="0"/>
              </a:rPr>
              <a:t>.</a:t>
            </a:r>
          </a:p>
          <a:p>
            <a:pPr marL="0" indent="0">
              <a:spcBef>
                <a:spcPts val="0"/>
              </a:spcBef>
              <a:buNone/>
            </a:pPr>
            <a:endParaRPr lang="en-US" sz="2400" dirty="0" smtClean="0">
              <a:latin typeface="Georgia" pitchFamily="18" charset="0"/>
            </a:endParaRPr>
          </a:p>
          <a:p>
            <a:pPr marL="0" indent="0">
              <a:spcBef>
                <a:spcPts val="0"/>
              </a:spcBef>
              <a:buNone/>
            </a:pPr>
            <a:r>
              <a:rPr lang="en-US" sz="2400" dirty="0" smtClean="0">
                <a:latin typeface="Georgia" pitchFamily="18" charset="0"/>
              </a:rPr>
              <a:t>Different groups need different forms of support.</a:t>
            </a:r>
            <a:endParaRPr lang="en-US" sz="2400" dirty="0" smtClean="0">
              <a:latin typeface="Georgia" pitchFamily="18" charset="0"/>
            </a:endParaRPr>
          </a:p>
        </p:txBody>
      </p:sp>
      <p:pic>
        <p:nvPicPr>
          <p:cNvPr id="4" name="Picture 3"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5" name="Title 5"/>
          <p:cNvSpPr txBox="1">
            <a:spLocks/>
          </p:cNvSpPr>
          <p:nvPr/>
        </p:nvSpPr>
        <p:spPr bwMode="auto">
          <a:xfrm>
            <a:off x="4953000" y="0"/>
            <a:ext cx="4191000" cy="990600"/>
          </a:xfrm>
          <a:prstGeom prst="rect">
            <a:avLst/>
          </a:prstGeom>
          <a:noFill/>
          <a:ln w="9525">
            <a:noFill/>
            <a:miter lim="800000"/>
            <a:headEnd/>
            <a:tailEnd/>
          </a:ln>
        </p:spPr>
        <p:txBody>
          <a:bodyPr anchor="ctr"/>
          <a:lstStyle/>
          <a:p>
            <a:pPr eaLnBrk="0" hangingPunct="0">
              <a:defRPr/>
            </a:pPr>
            <a:r>
              <a:rPr lang="en-US" sz="2400" b="1" kern="0" dirty="0">
                <a:solidFill>
                  <a:schemeClr val="bg1"/>
                </a:solidFill>
                <a:latin typeface="Georgia" pitchFamily="18" charset="0"/>
              </a:rPr>
              <a:t>Why: </a:t>
            </a:r>
            <a:r>
              <a:rPr lang="en-US" sz="2400" b="1" kern="0" dirty="0" smtClean="0">
                <a:solidFill>
                  <a:schemeClr val="bg1"/>
                </a:solidFill>
                <a:latin typeface="Georgia" pitchFamily="18" charset="0"/>
                <a:ea typeface="+mj-ea"/>
                <a:cs typeface="+mj-cs"/>
              </a:rPr>
              <a:t>Herder </a:t>
            </a:r>
            <a:r>
              <a:rPr lang="en-US" sz="2400" b="1" kern="0" dirty="0" smtClean="0">
                <a:solidFill>
                  <a:schemeClr val="bg1"/>
                </a:solidFill>
                <a:latin typeface="Georgia" pitchFamily="18" charset="0"/>
                <a:ea typeface="+mj-ea"/>
                <a:cs typeface="+mj-cs"/>
              </a:rPr>
              <a:t>ability and expected herd dynamics</a:t>
            </a:r>
            <a:endParaRPr lang="en-US" sz="2400" b="1" kern="0" dirty="0">
              <a:solidFill>
                <a:schemeClr val="bg1"/>
              </a:solidFill>
              <a:latin typeface="Georgia" pitchFamily="18" charset="0"/>
              <a:ea typeface="+mj-ea"/>
              <a:cs typeface="+mj-cs"/>
            </a:endParaRPr>
          </a:p>
        </p:txBody>
      </p:sp>
      <p:sp>
        <p:nvSpPr>
          <p:cNvPr id="2" name="Rectangle 2"/>
          <p:cNvSpPr>
            <a:spLocks noChangeArrowheads="1"/>
          </p:cNvSpPr>
          <p:nvPr/>
        </p:nvSpPr>
        <p:spPr bwMode="auto">
          <a:xfrm flipV="1">
            <a:off x="2590800" y="4249416"/>
            <a:ext cx="135513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3"/>
          <a:stretch>
            <a:fillRect/>
          </a:stretch>
        </p:blipFill>
        <p:spPr>
          <a:xfrm>
            <a:off x="5101950" y="2228089"/>
            <a:ext cx="4042050" cy="4042654"/>
          </a:xfrm>
          <a:prstGeom prst="rect">
            <a:avLst/>
          </a:prstGeom>
        </p:spPr>
      </p:pic>
      <p:sp>
        <p:nvSpPr>
          <p:cNvPr id="7" name="TextBox 6"/>
          <p:cNvSpPr txBox="1"/>
          <p:nvPr/>
        </p:nvSpPr>
        <p:spPr>
          <a:xfrm>
            <a:off x="5101950" y="6258145"/>
            <a:ext cx="4092867" cy="246221"/>
          </a:xfrm>
          <a:prstGeom prst="rect">
            <a:avLst/>
          </a:prstGeom>
          <a:noFill/>
        </p:spPr>
        <p:txBody>
          <a:bodyPr wrap="square" rtlCol="0">
            <a:spAutoFit/>
          </a:bodyPr>
          <a:lstStyle/>
          <a:p>
            <a:r>
              <a:rPr lang="en-US" sz="1000" dirty="0" smtClean="0">
                <a:latin typeface="Georgia" panose="02040502050405020303" pitchFamily="18" charset="0"/>
              </a:rPr>
              <a:t>Source: </a:t>
            </a:r>
            <a:r>
              <a:rPr lang="en-US" sz="1000" dirty="0" smtClean="0">
                <a:latin typeface="Georgia" panose="02040502050405020303" pitchFamily="18" charset="0"/>
              </a:rPr>
              <a:t>Santos </a:t>
            </a:r>
            <a:r>
              <a:rPr lang="en-US" sz="1000" dirty="0" smtClean="0">
                <a:latin typeface="Georgia" panose="02040502050405020303" pitchFamily="18" charset="0"/>
              </a:rPr>
              <a:t>&amp; Barrett </a:t>
            </a:r>
            <a:r>
              <a:rPr lang="en-US" sz="1000" dirty="0" smtClean="0">
                <a:latin typeface="Georgia" panose="02040502050405020303" pitchFamily="18" charset="0"/>
              </a:rPr>
              <a:t>(2018 </a:t>
            </a:r>
            <a:r>
              <a:rPr lang="en-US" sz="1000" dirty="0" smtClean="0">
                <a:latin typeface="Georgia" panose="02040502050405020303" pitchFamily="18" charset="0"/>
              </a:rPr>
              <a:t>UCP volume) on s. Ethiopian </a:t>
            </a:r>
            <a:r>
              <a:rPr lang="en-US" sz="1000" dirty="0" err="1" smtClean="0">
                <a:latin typeface="Georgia" panose="02040502050405020303" pitchFamily="18" charset="0"/>
              </a:rPr>
              <a:t>Boran</a:t>
            </a:r>
            <a:endParaRPr lang="en-US" sz="1000" dirty="0">
              <a:latin typeface="Georgia" panose="02040502050405020303" pitchFamily="18" charset="0"/>
            </a:endParaRPr>
          </a:p>
        </p:txBody>
      </p:sp>
    </p:spTree>
    <p:extLst>
      <p:ext uri="{BB962C8B-B14F-4D97-AF65-F5344CB8AC3E}">
        <p14:creationId xmlns:p14="http://schemas.microsoft.com/office/powerpoint/2010/main" val="2839649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16389" name="TextBox 10"/>
          <p:cNvSpPr txBox="1">
            <a:spLocks noChangeArrowheads="1"/>
          </p:cNvSpPr>
          <p:nvPr/>
        </p:nvSpPr>
        <p:spPr bwMode="auto">
          <a:xfrm>
            <a:off x="4343400" y="239809"/>
            <a:ext cx="4800600" cy="461665"/>
          </a:xfrm>
          <a:prstGeom prst="rect">
            <a:avLst/>
          </a:prstGeom>
          <a:noFill/>
          <a:ln w="9525">
            <a:noFill/>
            <a:miter lim="800000"/>
            <a:headEnd/>
            <a:tailEnd/>
          </a:ln>
        </p:spPr>
        <p:txBody>
          <a:bodyPr wrap="square">
            <a:spAutoFit/>
          </a:bodyPr>
          <a:lstStyle/>
          <a:p>
            <a:r>
              <a:rPr lang="en-US" sz="2400" b="1" kern="0" dirty="0">
                <a:solidFill>
                  <a:schemeClr val="bg1"/>
                </a:solidFill>
                <a:latin typeface="Georgia" pitchFamily="18" charset="0"/>
              </a:rPr>
              <a:t>Why: </a:t>
            </a:r>
            <a:r>
              <a:rPr lang="en-US" sz="2400" b="1" dirty="0" smtClean="0">
                <a:solidFill>
                  <a:schemeClr val="bg1"/>
                </a:solidFill>
                <a:latin typeface="Georgia" panose="02040502050405020303" pitchFamily="18" charset="0"/>
                <a:cs typeface="Arial" panose="020B0604020202020204" pitchFamily="34" charset="0"/>
              </a:rPr>
              <a:t>Climate </a:t>
            </a:r>
            <a:r>
              <a:rPr lang="en-US" sz="2400" b="1" dirty="0" smtClean="0">
                <a:solidFill>
                  <a:schemeClr val="bg1"/>
                </a:solidFill>
                <a:latin typeface="Georgia" panose="02040502050405020303" pitchFamily="18" charset="0"/>
                <a:cs typeface="Arial" panose="020B0604020202020204" pitchFamily="34" charset="0"/>
              </a:rPr>
              <a:t>change threat</a:t>
            </a:r>
            <a:endParaRPr lang="en-US" sz="2400" b="1" i="1" dirty="0">
              <a:solidFill>
                <a:schemeClr val="bg1"/>
              </a:solidFill>
              <a:latin typeface="Georgia" panose="02040502050405020303" pitchFamily="18" charset="0"/>
              <a:cs typeface="Arial" panose="020B0604020202020204" pitchFamily="34" charset="0"/>
            </a:endParaRPr>
          </a:p>
        </p:txBody>
      </p:sp>
      <p:sp>
        <p:nvSpPr>
          <p:cNvPr id="16390" name="Rectangle 3"/>
          <p:cNvSpPr>
            <a:spLocks noChangeArrowheads="1"/>
          </p:cNvSpPr>
          <p:nvPr/>
        </p:nvSpPr>
        <p:spPr bwMode="auto">
          <a:xfrm>
            <a:off x="102777" y="5253823"/>
            <a:ext cx="8938446" cy="1219200"/>
          </a:xfrm>
          <a:prstGeom prst="rect">
            <a:avLst/>
          </a:prstGeom>
          <a:noFill/>
          <a:ln w="9525">
            <a:noFill/>
            <a:miter lim="800000"/>
            <a:headEnd/>
            <a:tailEnd/>
          </a:ln>
        </p:spPr>
        <p:txBody>
          <a:bodyPr lIns="91429" tIns="45714" rIns="91429" bIns="45714"/>
          <a:lstStyle/>
          <a:p>
            <a:pPr eaLnBrk="1" hangingPunct="1"/>
            <a:r>
              <a:rPr lang="en-US" sz="2400" dirty="0" smtClean="0">
                <a:latin typeface="Georgia" panose="02040502050405020303" pitchFamily="18" charset="0"/>
                <a:cs typeface="Arial" panose="020B0604020202020204" pitchFamily="34" charset="0"/>
              </a:rPr>
              <a:t>Climate change may be shifting system dynamics. Interventions to reduce herd loss – like water point/rangelands maintenance - and/or accelerate herd recovery – like livestock insurance – can affect </a:t>
            </a:r>
            <a:r>
              <a:rPr lang="en-US" sz="2400" dirty="0" smtClean="0">
                <a:latin typeface="Georgia" panose="02040502050405020303" pitchFamily="18" charset="0"/>
                <a:cs typeface="Arial" panose="020B0604020202020204" pitchFamily="34" charset="0"/>
              </a:rPr>
              <a:t>dynamics and balance </a:t>
            </a:r>
            <a:r>
              <a:rPr lang="en-US" sz="2400" dirty="0" smtClean="0">
                <a:latin typeface="Georgia" panose="02040502050405020303" pitchFamily="18" charset="0"/>
                <a:cs typeface="Arial" panose="020B0604020202020204" pitchFamily="34" charset="0"/>
              </a:rPr>
              <a:t>between </a:t>
            </a:r>
            <a:r>
              <a:rPr lang="en-US" sz="2400" dirty="0" smtClean="0">
                <a:latin typeface="Georgia" panose="02040502050405020303" pitchFamily="18" charset="0"/>
                <a:cs typeface="Arial" panose="020B0604020202020204" pitchFamily="34" charset="0"/>
              </a:rPr>
              <a:t>two </a:t>
            </a:r>
            <a:r>
              <a:rPr lang="en-US" sz="2400" dirty="0" smtClean="0">
                <a:latin typeface="Georgia" panose="02040502050405020303" pitchFamily="18" charset="0"/>
                <a:cs typeface="Arial" panose="020B0604020202020204" pitchFamily="34" charset="0"/>
              </a:rPr>
              <a:t>groups of pastoralists.</a:t>
            </a:r>
          </a:p>
        </p:txBody>
      </p:sp>
      <p:sp>
        <p:nvSpPr>
          <p:cNvPr id="4" name="TextBox 3"/>
          <p:cNvSpPr txBox="1"/>
          <p:nvPr/>
        </p:nvSpPr>
        <p:spPr>
          <a:xfrm>
            <a:off x="76200" y="1022322"/>
            <a:ext cx="3976745" cy="3785652"/>
          </a:xfrm>
          <a:prstGeom prst="rect">
            <a:avLst/>
          </a:prstGeom>
          <a:noFill/>
        </p:spPr>
        <p:txBody>
          <a:bodyPr wrap="square" rtlCol="0">
            <a:spAutoFit/>
          </a:bodyPr>
          <a:lstStyle/>
          <a:p>
            <a:r>
              <a:rPr lang="en-US" sz="2400" dirty="0">
                <a:latin typeface="Georgia" panose="02040502050405020303" pitchFamily="18" charset="0"/>
                <a:cs typeface="Arial" panose="020B0604020202020204" pitchFamily="34" charset="0"/>
              </a:rPr>
              <a:t>Herd dynamics differ </a:t>
            </a:r>
            <a:r>
              <a:rPr lang="en-US" sz="2400" dirty="0" smtClean="0">
                <a:latin typeface="Georgia" panose="02040502050405020303" pitchFamily="18" charset="0"/>
                <a:cs typeface="Arial" panose="020B0604020202020204" pitchFamily="34" charset="0"/>
              </a:rPr>
              <a:t>b/n </a:t>
            </a:r>
            <a:r>
              <a:rPr lang="en-US" sz="2400" dirty="0">
                <a:latin typeface="Georgia" panose="02040502050405020303" pitchFamily="18" charset="0"/>
                <a:cs typeface="Arial" panose="020B0604020202020204" pitchFamily="34" charset="0"/>
              </a:rPr>
              <a:t>good and poor rainfall </a:t>
            </a:r>
            <a:r>
              <a:rPr lang="en-US" sz="2400" dirty="0" smtClean="0">
                <a:latin typeface="Georgia" panose="02040502050405020303" pitchFamily="18" charset="0"/>
                <a:cs typeface="Arial" panose="020B0604020202020204" pitchFamily="34" charset="0"/>
              </a:rPr>
              <a:t>states, so </a:t>
            </a:r>
            <a:r>
              <a:rPr lang="en-US" sz="2400" dirty="0">
                <a:latin typeface="Georgia" panose="02040502050405020303" pitchFamily="18" charset="0"/>
                <a:cs typeface="Arial" panose="020B0604020202020204" pitchFamily="34" charset="0"/>
              </a:rPr>
              <a:t>change </a:t>
            </a:r>
            <a:r>
              <a:rPr lang="en-US" sz="2400" dirty="0" smtClean="0">
                <a:latin typeface="Georgia" panose="02040502050405020303" pitchFamily="18" charset="0"/>
                <a:cs typeface="Arial" panose="020B0604020202020204" pitchFamily="34" charset="0"/>
              </a:rPr>
              <a:t>w/</a:t>
            </a:r>
            <a:r>
              <a:rPr lang="en-US" sz="2400" dirty="0" err="1" smtClean="0">
                <a:latin typeface="Georgia" panose="02040502050405020303" pitchFamily="18" charset="0"/>
                <a:cs typeface="Arial" panose="020B0604020202020204" pitchFamily="34" charset="0"/>
              </a:rPr>
              <a:t>freq</a:t>
            </a:r>
            <a:r>
              <a:rPr lang="en-US" sz="2400" dirty="0" smtClean="0">
                <a:latin typeface="Georgia" panose="02040502050405020303" pitchFamily="18" charset="0"/>
                <a:cs typeface="Arial" panose="020B0604020202020204" pitchFamily="34" charset="0"/>
              </a:rPr>
              <a:t> </a:t>
            </a:r>
            <a:r>
              <a:rPr lang="en-US" sz="2400" dirty="0" smtClean="0">
                <a:latin typeface="Georgia" panose="02040502050405020303" pitchFamily="18" charset="0"/>
                <a:cs typeface="Arial" panose="020B0604020202020204" pitchFamily="34" charset="0"/>
              </a:rPr>
              <a:t>of</a:t>
            </a:r>
            <a:r>
              <a:rPr lang="en-US" sz="2400" dirty="0" smtClean="0">
                <a:latin typeface="Georgia" panose="02040502050405020303" pitchFamily="18" charset="0"/>
                <a:cs typeface="Arial" panose="020B0604020202020204" pitchFamily="34" charset="0"/>
              </a:rPr>
              <a:t> </a:t>
            </a:r>
            <a:r>
              <a:rPr lang="en-US" sz="2400" dirty="0">
                <a:latin typeface="Georgia" panose="02040502050405020303" pitchFamily="18" charset="0"/>
                <a:cs typeface="Arial" panose="020B0604020202020204" pitchFamily="34" charset="0"/>
              </a:rPr>
              <a:t>drought </a:t>
            </a:r>
            <a:r>
              <a:rPr lang="en-US" sz="2400" dirty="0" smtClean="0">
                <a:latin typeface="Georgia" panose="02040502050405020303" pitchFamily="18" charset="0"/>
                <a:cs typeface="Arial" panose="020B0604020202020204" pitchFamily="34" charset="0"/>
              </a:rPr>
              <a:t>risk (&lt;</a:t>
            </a:r>
            <a:r>
              <a:rPr lang="en-US" sz="2400" dirty="0">
                <a:latin typeface="Georgia" panose="02040502050405020303" pitchFamily="18" charset="0"/>
                <a:cs typeface="Arial" panose="020B0604020202020204" pitchFamily="34" charset="0"/>
              </a:rPr>
              <a:t>250 </a:t>
            </a:r>
            <a:r>
              <a:rPr lang="en-US" sz="2400" dirty="0" smtClean="0">
                <a:latin typeface="Georgia" panose="02040502050405020303" pitchFamily="18" charset="0"/>
                <a:cs typeface="Arial" panose="020B0604020202020204" pitchFamily="34" charset="0"/>
              </a:rPr>
              <a:t>mm/</a:t>
            </a:r>
            <a:r>
              <a:rPr lang="en-US" sz="2400" dirty="0" err="1" smtClean="0">
                <a:latin typeface="Georgia" panose="02040502050405020303" pitchFamily="18" charset="0"/>
                <a:cs typeface="Arial" panose="020B0604020202020204" pitchFamily="34" charset="0"/>
              </a:rPr>
              <a:t>yr</a:t>
            </a:r>
            <a:r>
              <a:rPr lang="en-US" sz="2400" dirty="0" smtClean="0">
                <a:latin typeface="Georgia" panose="02040502050405020303" pitchFamily="18" charset="0"/>
                <a:cs typeface="Arial" panose="020B0604020202020204" pitchFamily="34" charset="0"/>
              </a:rPr>
              <a:t>). </a:t>
            </a:r>
          </a:p>
          <a:p>
            <a:endParaRPr lang="en-US" sz="2400" dirty="0">
              <a:latin typeface="Georgia" panose="02040502050405020303" pitchFamily="18" charset="0"/>
              <a:cs typeface="Arial" panose="020B0604020202020204" pitchFamily="34" charset="0"/>
            </a:endParaRPr>
          </a:p>
          <a:p>
            <a:r>
              <a:rPr lang="en-US" sz="2400" i="1" dirty="0" smtClean="0">
                <a:solidFill>
                  <a:srgbClr val="FF0000"/>
                </a:solidFill>
                <a:latin typeface="Georgia" panose="02040502050405020303" pitchFamily="18" charset="0"/>
                <a:cs typeface="Arial" panose="020B0604020202020204" pitchFamily="34" charset="0"/>
              </a:rPr>
              <a:t>In so. Ethiopia, </a:t>
            </a:r>
            <a:r>
              <a:rPr lang="en-US" sz="2400" i="1" dirty="0">
                <a:solidFill>
                  <a:srgbClr val="FF0000"/>
                </a:solidFill>
                <a:latin typeface="Georgia" panose="02040502050405020303" pitchFamily="18" charset="0"/>
                <a:cs typeface="Arial" panose="020B0604020202020204" pitchFamily="34" charset="0"/>
              </a:rPr>
              <a:t>doubling drought risk would lead to </a:t>
            </a:r>
            <a:r>
              <a:rPr lang="en-US" sz="2400" i="1" dirty="0" smtClean="0">
                <a:solidFill>
                  <a:srgbClr val="FF0000"/>
                </a:solidFill>
                <a:latin typeface="Georgia" panose="02040502050405020303" pitchFamily="18" charset="0"/>
                <a:cs typeface="Arial" panose="020B0604020202020204" pitchFamily="34" charset="0"/>
              </a:rPr>
              <a:t>expected system collapse if no disruption to current herd dynamics.</a:t>
            </a:r>
            <a:endParaRPr lang="en-US" sz="2400" i="1" dirty="0">
              <a:solidFill>
                <a:srgbClr val="FF0000"/>
              </a:solidFill>
              <a:latin typeface="Georgia" panose="02040502050405020303" pitchFamily="18" charset="0"/>
              <a:cs typeface="Arial" panose="020B0604020202020204" pitchFamily="34" charset="0"/>
            </a:endParaRPr>
          </a:p>
        </p:txBody>
      </p:sp>
      <p:pic>
        <p:nvPicPr>
          <p:cNvPr id="1025" name="Picture 2" descr="CCHD_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510" y="1061988"/>
            <a:ext cx="5195945" cy="3784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708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Box 1"/>
          <p:cNvSpPr txBox="1">
            <a:spLocks noChangeArrowheads="1"/>
          </p:cNvSpPr>
          <p:nvPr/>
        </p:nvSpPr>
        <p:spPr bwMode="auto">
          <a:xfrm>
            <a:off x="3834019" y="4800600"/>
            <a:ext cx="43193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pPr eaLnBrk="1" hangingPunct="1"/>
            <a:r>
              <a:rPr lang="en-US" sz="1600" dirty="0">
                <a:latin typeface="Georgia" panose="02040502050405020303" pitchFamily="18" charset="0"/>
                <a:cs typeface="Arial" panose="020B0604020202020204" pitchFamily="34" charset="0"/>
              </a:rPr>
              <a:t>Source: Barrett and </a:t>
            </a:r>
            <a:r>
              <a:rPr lang="en-US" sz="1600" dirty="0" smtClean="0">
                <a:latin typeface="Georgia" panose="02040502050405020303" pitchFamily="18" charset="0"/>
                <a:cs typeface="Arial" panose="020B0604020202020204" pitchFamily="34" charset="0"/>
              </a:rPr>
              <a:t>Santos (</a:t>
            </a:r>
            <a:r>
              <a:rPr lang="en-US" sz="1600" i="1" dirty="0" err="1" smtClean="0">
                <a:latin typeface="Georgia" panose="02040502050405020303" pitchFamily="18" charset="0"/>
                <a:cs typeface="Arial" panose="020B0604020202020204" pitchFamily="34" charset="0"/>
              </a:rPr>
              <a:t>Ecol</a:t>
            </a:r>
            <a:r>
              <a:rPr lang="en-US" sz="1600" i="1" dirty="0" smtClean="0">
                <a:latin typeface="Georgia" panose="02040502050405020303" pitchFamily="18" charset="0"/>
                <a:cs typeface="Arial" panose="020B0604020202020204" pitchFamily="34" charset="0"/>
              </a:rPr>
              <a:t> Econ</a:t>
            </a:r>
            <a:r>
              <a:rPr lang="en-US" sz="1600" dirty="0" smtClean="0">
                <a:latin typeface="Georgia" panose="02040502050405020303" pitchFamily="18" charset="0"/>
                <a:cs typeface="Arial" panose="020B0604020202020204" pitchFamily="34" charset="0"/>
              </a:rPr>
              <a:t> 2014)</a:t>
            </a:r>
            <a:endParaRPr lang="en-US" sz="1600" dirty="0">
              <a:latin typeface="Georgia" panose="02040502050405020303" pitchFamily="18" charset="0"/>
              <a:cs typeface="Arial" panose="020B0604020202020204" pitchFamily="34" charset="0"/>
            </a:endParaRPr>
          </a:p>
        </p:txBody>
      </p:sp>
      <p:sp>
        <p:nvSpPr>
          <p:cNvPr id="2" name="TextBox 1"/>
          <p:cNvSpPr txBox="1"/>
          <p:nvPr/>
        </p:nvSpPr>
        <p:spPr>
          <a:xfrm>
            <a:off x="4419600" y="1447800"/>
            <a:ext cx="2667000" cy="338554"/>
          </a:xfrm>
          <a:prstGeom prst="rect">
            <a:avLst/>
          </a:prstGeom>
          <a:noFill/>
        </p:spPr>
        <p:txBody>
          <a:bodyPr wrap="square" rtlCol="0">
            <a:spAutoFit/>
          </a:bodyPr>
          <a:lstStyle/>
          <a:p>
            <a:r>
              <a:rPr lang="en-US" sz="1600" dirty="0" smtClean="0">
                <a:solidFill>
                  <a:srgbClr val="0070C0"/>
                </a:solidFill>
              </a:rPr>
              <a:t>‘</a:t>
            </a:r>
            <a:r>
              <a:rPr lang="en-US" sz="1600" dirty="0" smtClean="0">
                <a:solidFill>
                  <a:srgbClr val="072DB9"/>
                </a:solidFill>
              </a:rPr>
              <a:t>thriving herds’ dynamics</a:t>
            </a:r>
            <a:endParaRPr lang="en-US" sz="1600" dirty="0">
              <a:solidFill>
                <a:srgbClr val="072DB9"/>
              </a:solidFill>
            </a:endParaRPr>
          </a:p>
        </p:txBody>
      </p:sp>
      <p:sp>
        <p:nvSpPr>
          <p:cNvPr id="16" name="TextBox 15"/>
          <p:cNvSpPr txBox="1"/>
          <p:nvPr/>
        </p:nvSpPr>
        <p:spPr>
          <a:xfrm>
            <a:off x="6324600" y="3352800"/>
            <a:ext cx="2362200" cy="338554"/>
          </a:xfrm>
          <a:prstGeom prst="rect">
            <a:avLst/>
          </a:prstGeom>
          <a:noFill/>
        </p:spPr>
        <p:txBody>
          <a:bodyPr wrap="square" rtlCol="0">
            <a:spAutoFit/>
          </a:bodyPr>
          <a:lstStyle/>
          <a:p>
            <a:r>
              <a:rPr lang="en-US" sz="1600" dirty="0" smtClean="0">
                <a:solidFill>
                  <a:srgbClr val="FF0000"/>
                </a:solidFill>
              </a:rPr>
              <a:t>‘collapse’ dynamics</a:t>
            </a:r>
            <a:endParaRPr lang="en-US" sz="1600" dirty="0">
              <a:solidFill>
                <a:srgbClr val="FF0000"/>
              </a:solidFill>
            </a:endParaRPr>
          </a:p>
        </p:txBody>
      </p:sp>
      <p:sp>
        <p:nvSpPr>
          <p:cNvPr id="17" name="TextBox 16"/>
          <p:cNvSpPr txBox="1"/>
          <p:nvPr/>
        </p:nvSpPr>
        <p:spPr>
          <a:xfrm>
            <a:off x="6472065" y="1997075"/>
            <a:ext cx="2514600" cy="338554"/>
          </a:xfrm>
          <a:prstGeom prst="rect">
            <a:avLst/>
          </a:prstGeom>
          <a:noFill/>
        </p:spPr>
        <p:txBody>
          <a:bodyPr wrap="square" rtlCol="0">
            <a:spAutoFit/>
          </a:bodyPr>
          <a:lstStyle/>
          <a:p>
            <a:r>
              <a:rPr lang="en-US" sz="1600" dirty="0" smtClean="0"/>
              <a:t>Current </a:t>
            </a:r>
            <a:r>
              <a:rPr lang="en-US" sz="1600" dirty="0" err="1" smtClean="0"/>
              <a:t>Boran</a:t>
            </a:r>
            <a:r>
              <a:rPr lang="en-US" sz="1600" dirty="0" smtClean="0"/>
              <a:t> dynamics</a:t>
            </a:r>
            <a:endParaRPr lang="en-US" sz="1600" dirty="0"/>
          </a:p>
        </p:txBody>
      </p:sp>
    </p:spTree>
    <p:extLst>
      <p:ext uri="{BB962C8B-B14F-4D97-AF65-F5344CB8AC3E}">
        <p14:creationId xmlns:p14="http://schemas.microsoft.com/office/powerpoint/2010/main" val="2501968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idx="4294967295"/>
          </p:nvPr>
        </p:nvSpPr>
        <p:spPr>
          <a:xfrm>
            <a:off x="685800" y="2130425"/>
            <a:ext cx="7772400" cy="1470025"/>
          </a:xfrm>
        </p:spPr>
        <p:txBody>
          <a:bodyPr/>
          <a:lstStyle/>
          <a:p>
            <a:pPr eaLnBrk="1" hangingPunct="1"/>
            <a:endParaRPr lang="en-US" smtClean="0"/>
          </a:p>
        </p:txBody>
      </p:sp>
      <p:sp>
        <p:nvSpPr>
          <p:cNvPr id="3" name="Subtitle 2"/>
          <p:cNvSpPr>
            <a:spLocks noGrp="1"/>
          </p:cNvSpPr>
          <p:nvPr>
            <p:ph type="subTitle" idx="4294967295"/>
          </p:nvPr>
        </p:nvSpPr>
        <p:spPr>
          <a:xfrm>
            <a:off x="1371600" y="3886200"/>
            <a:ext cx="6400800" cy="1752600"/>
          </a:xfrm>
        </p:spPr>
        <p:txBody>
          <a:bodyPr rtlCol="0">
            <a:normAutofit/>
          </a:bodyPr>
          <a:lstStyle/>
          <a:p>
            <a:pPr marL="0" indent="0" algn="ctr" eaLnBrk="1" fontAlgn="auto" hangingPunct="1">
              <a:spcAft>
                <a:spcPts val="0"/>
              </a:spcAft>
              <a:buFont typeface="Arial" pitchFamily="34" charset="0"/>
              <a:buNone/>
              <a:defRPr/>
            </a:pPr>
            <a:endParaRPr lang="en-US" dirty="0">
              <a:solidFill>
                <a:schemeClr val="tx1">
                  <a:tint val="75000"/>
                </a:schemeClr>
              </a:solidFill>
            </a:endParaRPr>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pic>
        <p:nvPicPr>
          <p:cNvPr id="8" name="Picture 7" descr="cu_logo_sml_150_ppt"/>
          <p:cNvPicPr>
            <a:picLocks noChangeAspect="1" noChangeArrowheads="1"/>
          </p:cNvPicPr>
          <p:nvPr/>
        </p:nvPicPr>
        <p:blipFill>
          <a:blip r:embed="rId3" cstate="print"/>
          <a:srcRect/>
          <a:stretch>
            <a:fillRect/>
          </a:stretch>
        </p:blipFill>
        <p:spPr bwMode="auto">
          <a:xfrm>
            <a:off x="0" y="0"/>
            <a:ext cx="9163050" cy="983119"/>
          </a:xfrm>
          <a:prstGeom prst="rect">
            <a:avLst/>
          </a:prstGeom>
          <a:noFill/>
          <a:ln w="9525">
            <a:noFill/>
            <a:miter lim="800000"/>
            <a:headEnd/>
            <a:tailEnd/>
          </a:ln>
        </p:spPr>
      </p:pic>
      <p:sp>
        <p:nvSpPr>
          <p:cNvPr id="16389" name="TextBox 10"/>
          <p:cNvSpPr txBox="1">
            <a:spLocks noChangeArrowheads="1"/>
          </p:cNvSpPr>
          <p:nvPr/>
        </p:nvSpPr>
        <p:spPr bwMode="auto">
          <a:xfrm>
            <a:off x="4648200" y="76060"/>
            <a:ext cx="4267200" cy="830997"/>
          </a:xfrm>
          <a:prstGeom prst="rect">
            <a:avLst/>
          </a:prstGeom>
          <a:noFill/>
          <a:ln w="9525">
            <a:noFill/>
            <a:miter lim="800000"/>
            <a:headEnd/>
            <a:tailEnd/>
          </a:ln>
        </p:spPr>
        <p:txBody>
          <a:bodyPr wrap="square">
            <a:spAutoFit/>
          </a:bodyPr>
          <a:lstStyle/>
          <a:p>
            <a:r>
              <a:rPr lang="en-US" sz="2400" b="1" dirty="0" smtClean="0">
                <a:solidFill>
                  <a:schemeClr val="bg1"/>
                </a:solidFill>
                <a:latin typeface="Georgia" panose="02040502050405020303" pitchFamily="18" charset="0"/>
              </a:rPr>
              <a:t>Why: </a:t>
            </a:r>
            <a:r>
              <a:rPr lang="en-US" sz="2400" b="1" dirty="0" smtClean="0">
                <a:solidFill>
                  <a:schemeClr val="bg1"/>
                </a:solidFill>
                <a:latin typeface="Georgia" panose="02040502050405020303" pitchFamily="18" charset="0"/>
              </a:rPr>
              <a:t>Standard Responses to Drought</a:t>
            </a:r>
            <a:endParaRPr lang="en-US" sz="2400" b="1" i="1" dirty="0">
              <a:solidFill>
                <a:schemeClr val="bg1"/>
              </a:solidFill>
              <a:latin typeface="Georgia" panose="02040502050405020303" pitchFamily="18" charset="0"/>
            </a:endParaRPr>
          </a:p>
        </p:txBody>
      </p:sp>
      <p:sp>
        <p:nvSpPr>
          <p:cNvPr id="10" name="TextBox 9"/>
          <p:cNvSpPr txBox="1"/>
          <p:nvPr/>
        </p:nvSpPr>
        <p:spPr>
          <a:xfrm>
            <a:off x="252844" y="1066800"/>
            <a:ext cx="8662556" cy="4708981"/>
          </a:xfrm>
          <a:prstGeom prst="rect">
            <a:avLst/>
          </a:prstGeom>
          <a:noFill/>
        </p:spPr>
        <p:txBody>
          <a:bodyPr wrap="square" rtlCol="0">
            <a:spAutoFit/>
          </a:bodyPr>
          <a:lstStyle/>
          <a:p>
            <a:r>
              <a:rPr lang="en-US" sz="2000" b="1" u="sng" dirty="0" smtClean="0">
                <a:latin typeface="Georgia" panose="02040502050405020303" pitchFamily="18" charset="0"/>
              </a:rPr>
              <a:t>Standard responses to major drought shocks:</a:t>
            </a:r>
          </a:p>
          <a:p>
            <a:pPr marL="457200" indent="-457200">
              <a:buAutoNum type="arabicParenR"/>
            </a:pPr>
            <a:r>
              <a:rPr lang="en-US" sz="2000" b="1" dirty="0" smtClean="0">
                <a:latin typeface="Georgia" panose="02040502050405020303" pitchFamily="18" charset="0"/>
              </a:rPr>
              <a:t>Post-drought </a:t>
            </a:r>
            <a:r>
              <a:rPr lang="en-US" sz="2000" b="1" dirty="0" smtClean="0">
                <a:latin typeface="Georgia" panose="02040502050405020303" pitchFamily="18" charset="0"/>
              </a:rPr>
              <a:t>restocking </a:t>
            </a:r>
            <a:r>
              <a:rPr lang="en-US" sz="2000" b="1" dirty="0" smtClean="0">
                <a:latin typeface="Georgia" panose="02040502050405020303" pitchFamily="18" charset="0"/>
              </a:rPr>
              <a:t>… negative ROI </a:t>
            </a:r>
            <a:r>
              <a:rPr lang="en-US" sz="2000" b="1" dirty="0" smtClean="0">
                <a:latin typeface="Georgia" panose="02040502050405020303" pitchFamily="18" charset="0"/>
              </a:rPr>
              <a:t>at low </a:t>
            </a:r>
            <a:r>
              <a:rPr lang="en-US" sz="2000" b="1" dirty="0" smtClean="0">
                <a:latin typeface="Georgia" panose="02040502050405020303" pitchFamily="18" charset="0"/>
              </a:rPr>
              <a:t>levels or if </a:t>
            </a:r>
            <a:r>
              <a:rPr lang="en-US" sz="2000" b="1" dirty="0" err="1" smtClean="0">
                <a:latin typeface="Georgia" panose="02040502050405020303" pitchFamily="18" charset="0"/>
              </a:rPr>
              <a:t>mistargeted</a:t>
            </a:r>
            <a:endParaRPr lang="en-US" sz="2000" b="1" dirty="0" smtClean="0">
              <a:latin typeface="Georgia" panose="02040502050405020303" pitchFamily="18" charset="0"/>
            </a:endParaRPr>
          </a:p>
          <a:p>
            <a:r>
              <a:rPr lang="en-US" sz="2000" dirty="0">
                <a:latin typeface="Georgia" panose="02040502050405020303" pitchFamily="18" charset="0"/>
              </a:rPr>
              <a:t>	</a:t>
            </a:r>
            <a:r>
              <a:rPr lang="en-US" sz="2000" dirty="0" smtClean="0">
                <a:latin typeface="Georgia" panose="02040502050405020303" pitchFamily="18" charset="0"/>
              </a:rPr>
              <a:t>(Santos </a:t>
            </a:r>
            <a:r>
              <a:rPr lang="en-US" sz="2000" dirty="0" smtClean="0">
                <a:latin typeface="Georgia" panose="02040502050405020303" pitchFamily="18" charset="0"/>
              </a:rPr>
              <a:t>&amp; </a:t>
            </a:r>
            <a:r>
              <a:rPr lang="en-US" sz="2000" dirty="0" smtClean="0">
                <a:latin typeface="Georgia" panose="02040502050405020303" pitchFamily="18" charset="0"/>
              </a:rPr>
              <a:t>Barrett UCP 2018</a:t>
            </a:r>
            <a:r>
              <a:rPr lang="en-US" sz="2000" b="1" dirty="0" smtClean="0">
                <a:latin typeface="Georgia" panose="02040502050405020303" pitchFamily="18" charset="0"/>
              </a:rPr>
              <a:t>)</a:t>
            </a:r>
          </a:p>
          <a:p>
            <a:r>
              <a:rPr lang="en-US" sz="2000" b="1" dirty="0" smtClean="0">
                <a:latin typeface="Georgia" panose="02040502050405020303" pitchFamily="18" charset="0"/>
              </a:rPr>
              <a:t>2) Food aid (slow, expensive, can reinforce </a:t>
            </a:r>
            <a:r>
              <a:rPr lang="en-US" sz="2000" b="1" dirty="0" err="1" smtClean="0">
                <a:latin typeface="Georgia" panose="02040502050405020303" pitchFamily="18" charset="0"/>
              </a:rPr>
              <a:t>sedentarization</a:t>
            </a:r>
            <a:r>
              <a:rPr lang="en-US" sz="2000" b="1" dirty="0" smtClean="0">
                <a:latin typeface="Georgia" panose="02040502050405020303" pitchFamily="18" charset="0"/>
              </a:rPr>
              <a:t> 	</a:t>
            </a:r>
            <a:r>
              <a:rPr lang="en-US" sz="2000" dirty="0" smtClean="0">
                <a:latin typeface="Georgia" panose="02040502050405020303" pitchFamily="18" charset="0"/>
              </a:rPr>
              <a:t>(</a:t>
            </a:r>
            <a:r>
              <a:rPr lang="en-US" sz="2000" dirty="0" err="1" smtClean="0">
                <a:latin typeface="Georgia" panose="02040502050405020303" pitchFamily="18" charset="0"/>
              </a:rPr>
              <a:t>Nikulov</a:t>
            </a:r>
            <a:r>
              <a:rPr lang="en-US" sz="2000" dirty="0" smtClean="0">
                <a:latin typeface="Georgia" panose="02040502050405020303" pitchFamily="18" charset="0"/>
              </a:rPr>
              <a:t> </a:t>
            </a:r>
            <a:r>
              <a:rPr lang="en-US" sz="2000" dirty="0">
                <a:latin typeface="Georgia" panose="02040502050405020303" pitchFamily="18" charset="0"/>
              </a:rPr>
              <a:t>et al. </a:t>
            </a:r>
            <a:r>
              <a:rPr lang="en-US" sz="2000" dirty="0" err="1">
                <a:latin typeface="Georgia" panose="02040502050405020303" pitchFamily="18" charset="0"/>
              </a:rPr>
              <a:t>PLoS</a:t>
            </a:r>
            <a:r>
              <a:rPr lang="en-US" sz="2000" dirty="0">
                <a:latin typeface="Georgia" panose="02040502050405020303" pitchFamily="18" charset="0"/>
              </a:rPr>
              <a:t> ONE </a:t>
            </a:r>
            <a:r>
              <a:rPr lang="en-US" sz="2000" dirty="0" smtClean="0">
                <a:latin typeface="Georgia" panose="02040502050405020303" pitchFamily="18" charset="0"/>
              </a:rPr>
              <a:t>2016)</a:t>
            </a:r>
            <a:r>
              <a:rPr lang="en-US" sz="2000" b="1" dirty="0">
                <a:latin typeface="Georgia" panose="02040502050405020303" pitchFamily="18" charset="0"/>
              </a:rPr>
              <a:t/>
            </a:r>
            <a:br>
              <a:rPr lang="en-US" sz="2000" b="1" dirty="0">
                <a:latin typeface="Georgia" panose="02040502050405020303" pitchFamily="18" charset="0"/>
              </a:rPr>
            </a:br>
            <a:endParaRPr lang="en-US" sz="2000" b="1" dirty="0" smtClean="0">
              <a:latin typeface="Georgia" panose="02040502050405020303" pitchFamily="18" charset="0"/>
            </a:endParaRPr>
          </a:p>
          <a:p>
            <a:r>
              <a:rPr lang="en-US" sz="2000" b="1" dirty="0" smtClean="0">
                <a:latin typeface="Georgia" panose="02040502050405020303" pitchFamily="18" charset="0"/>
              </a:rPr>
              <a:t>Core issue, “the social protection paradox”</a:t>
            </a:r>
            <a:r>
              <a:rPr lang="en-US" sz="2000" dirty="0" smtClean="0">
                <a:latin typeface="Georgia" panose="02040502050405020303" pitchFamily="18" charset="0"/>
              </a:rPr>
              <a:t>: </a:t>
            </a:r>
            <a:r>
              <a:rPr lang="en-US" sz="2000" dirty="0">
                <a:latin typeface="Georgia" panose="02040502050405020303" pitchFamily="18" charset="0"/>
              </a:rPr>
              <a:t>If transfers go only to </a:t>
            </a:r>
            <a:r>
              <a:rPr lang="en-US" sz="2000" dirty="0" smtClean="0">
                <a:latin typeface="Georgia" panose="02040502050405020303" pitchFamily="18" charset="0"/>
              </a:rPr>
              <a:t>those already </a:t>
            </a:r>
            <a:r>
              <a:rPr lang="en-US" sz="2000" dirty="0">
                <a:latin typeface="Georgia" panose="02040502050405020303" pitchFamily="18" charset="0"/>
              </a:rPr>
              <a:t>in </a:t>
            </a:r>
            <a:r>
              <a:rPr lang="en-US" sz="2000" dirty="0" smtClean="0">
                <a:latin typeface="Georgia" panose="02040502050405020303" pitchFamily="18" charset="0"/>
              </a:rPr>
              <a:t>a poverty </a:t>
            </a:r>
            <a:r>
              <a:rPr lang="en-US" sz="2000" dirty="0">
                <a:latin typeface="Georgia" panose="02040502050405020303" pitchFamily="18" charset="0"/>
              </a:rPr>
              <a:t>trap, the </a:t>
            </a:r>
            <a:r>
              <a:rPr lang="en-US" sz="2000" dirty="0" smtClean="0">
                <a:latin typeface="Georgia" panose="02040502050405020303" pitchFamily="18" charset="0"/>
              </a:rPr>
              <a:t>poor population grows </a:t>
            </a:r>
            <a:r>
              <a:rPr lang="en-US" sz="2000" dirty="0">
                <a:latin typeface="Georgia" panose="02040502050405020303" pitchFamily="18" charset="0"/>
              </a:rPr>
              <a:t>as shocks </a:t>
            </a:r>
            <a:r>
              <a:rPr lang="en-US" sz="2000" dirty="0" smtClean="0">
                <a:latin typeface="Georgia" panose="02040502050405020303" pitchFamily="18" charset="0"/>
              </a:rPr>
              <a:t>regularly knock some non-poor </a:t>
            </a:r>
            <a:r>
              <a:rPr lang="en-US" sz="2000" dirty="0" smtClean="0">
                <a:latin typeface="Georgia" panose="02040502050405020303" pitchFamily="18" charset="0"/>
              </a:rPr>
              <a:t>into the poverty trap. Over time, social protection resources get </a:t>
            </a:r>
            <a:r>
              <a:rPr lang="en-US" sz="2000" dirty="0" smtClean="0">
                <a:latin typeface="Georgia" panose="02040502050405020303" pitchFamily="18" charset="0"/>
              </a:rPr>
              <a:t>exhausted as the destitute population grows. (Ikegami </a:t>
            </a:r>
            <a:r>
              <a:rPr lang="en-US" sz="2000" dirty="0" smtClean="0">
                <a:latin typeface="Georgia" panose="02040502050405020303" pitchFamily="18" charset="0"/>
              </a:rPr>
              <a:t>et al. </a:t>
            </a:r>
            <a:r>
              <a:rPr lang="en-US" sz="2000" dirty="0" smtClean="0">
                <a:latin typeface="Georgia" panose="02040502050405020303" pitchFamily="18" charset="0"/>
              </a:rPr>
              <a:t>UCP 2018)</a:t>
            </a:r>
          </a:p>
          <a:p>
            <a:endParaRPr lang="en-US" sz="2000" dirty="0">
              <a:latin typeface="Georgia" panose="02040502050405020303" pitchFamily="18" charset="0"/>
            </a:endParaRPr>
          </a:p>
          <a:p>
            <a:r>
              <a:rPr lang="en-US" sz="2000" b="1" dirty="0" smtClean="0">
                <a:latin typeface="Georgia" panose="02040502050405020303" pitchFamily="18" charset="0"/>
              </a:rPr>
              <a:t>Solution</a:t>
            </a:r>
            <a:r>
              <a:rPr lang="en-US" sz="2000" dirty="0" smtClean="0">
                <a:latin typeface="Georgia" panose="02040502050405020303" pitchFamily="18" charset="0"/>
              </a:rPr>
              <a:t>: Build insurance-based safety net to help viable non-poor avoid preventable poverty, provide the unavoidably poor with reliable transfers. </a:t>
            </a:r>
            <a:endParaRPr lang="en-US" sz="2000" dirty="0">
              <a:latin typeface="Georgia" panose="02040502050405020303" pitchFamily="18" charset="0"/>
            </a:endParaRPr>
          </a:p>
        </p:txBody>
      </p:sp>
    </p:spTree>
    <p:extLst>
      <p:ext uri="{BB962C8B-B14F-4D97-AF65-F5344CB8AC3E}">
        <p14:creationId xmlns:p14="http://schemas.microsoft.com/office/powerpoint/2010/main" val="3132074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sp>
        <p:nvSpPr>
          <p:cNvPr id="6" name="Rectangle 5"/>
          <p:cNvSpPr/>
          <p:nvPr/>
        </p:nvSpPr>
        <p:spPr>
          <a:xfrm>
            <a:off x="95250" y="138113"/>
            <a:ext cx="8915400" cy="6567487"/>
          </a:xfrm>
          <a:prstGeom prst="rect">
            <a:avLst/>
          </a:prstGeom>
          <a:ln>
            <a:solidFill>
              <a:srgbClr val="B31B1B"/>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18438" name="Rectangle 3"/>
          <p:cNvSpPr>
            <a:spLocks noChangeArrowheads="1"/>
          </p:cNvSpPr>
          <p:nvPr/>
        </p:nvSpPr>
        <p:spPr bwMode="auto">
          <a:xfrm>
            <a:off x="457200" y="1066800"/>
            <a:ext cx="8553450" cy="4495800"/>
          </a:xfrm>
          <a:prstGeom prst="rect">
            <a:avLst/>
          </a:prstGeom>
          <a:noFill/>
          <a:ln w="9525">
            <a:noFill/>
            <a:miter lim="800000"/>
            <a:headEnd/>
            <a:tailEnd/>
          </a:ln>
        </p:spPr>
        <p:txBody>
          <a:bodyPr lIns="91429" tIns="45714" rIns="91429" bIns="45714"/>
          <a:lstStyle/>
          <a:p>
            <a:pPr>
              <a:spcBef>
                <a:spcPct val="50000"/>
              </a:spcBef>
              <a:tabLst>
                <a:tab pos="395288" algn="l"/>
              </a:tabLst>
            </a:pPr>
            <a:r>
              <a:rPr lang="en-US" sz="2400" b="1" u="sng" dirty="0" smtClean="0">
                <a:latin typeface="Georgia" panose="02040502050405020303" pitchFamily="18" charset="0"/>
              </a:rPr>
              <a:t>Commercially sustainable</a:t>
            </a:r>
            <a:r>
              <a:rPr lang="en-US" sz="2400" b="1" dirty="0" smtClean="0">
                <a:latin typeface="Georgia" panose="02040502050405020303" pitchFamily="18" charset="0"/>
              </a:rPr>
              <a:t> </a:t>
            </a:r>
            <a:r>
              <a:rPr lang="en-US" sz="2400" b="1" dirty="0">
                <a:latin typeface="Georgia" panose="02040502050405020303" pitchFamily="18" charset="0"/>
              </a:rPr>
              <a:t>insurance </a:t>
            </a:r>
            <a:r>
              <a:rPr lang="en-US" sz="2400" b="1" dirty="0" smtClean="0">
                <a:latin typeface="Georgia" panose="02040502050405020303" pitchFamily="18" charset="0"/>
              </a:rPr>
              <a:t>can perhaps:</a:t>
            </a:r>
            <a:endParaRPr lang="en-US" sz="2400" b="1" dirty="0">
              <a:latin typeface="Georgia" panose="02040502050405020303" pitchFamily="18" charset="0"/>
            </a:endParaRPr>
          </a:p>
          <a:p>
            <a:pPr marL="1092200" lvl="1" indent="-368300">
              <a:spcBef>
                <a:spcPct val="40000"/>
              </a:spcBef>
              <a:buFontTx/>
              <a:buChar char="•"/>
              <a:tabLst>
                <a:tab pos="395288" algn="l"/>
              </a:tabLst>
            </a:pPr>
            <a:r>
              <a:rPr lang="en-US" sz="2400" dirty="0">
                <a:latin typeface="Georgia" panose="02040502050405020303" pitchFamily="18" charset="0"/>
              </a:rPr>
              <a:t>Prevent downward slide of vulnerable populations</a:t>
            </a:r>
          </a:p>
          <a:p>
            <a:pPr marL="1092200" lvl="1" indent="-368300">
              <a:spcBef>
                <a:spcPct val="20000"/>
              </a:spcBef>
              <a:buFontTx/>
              <a:buChar char="•"/>
              <a:tabLst>
                <a:tab pos="395288" algn="l"/>
              </a:tabLst>
            </a:pPr>
            <a:r>
              <a:rPr lang="en-US" sz="2400" dirty="0" smtClean="0">
                <a:latin typeface="Georgia" panose="02040502050405020303" pitchFamily="18" charset="0"/>
              </a:rPr>
              <a:t>Crowd-in </a:t>
            </a:r>
            <a:r>
              <a:rPr lang="en-US" sz="2400" dirty="0">
                <a:latin typeface="Georgia" panose="02040502050405020303" pitchFamily="18" charset="0"/>
              </a:rPr>
              <a:t>investment and accumulation by </a:t>
            </a:r>
            <a:r>
              <a:rPr lang="en-US" sz="2400" dirty="0" smtClean="0">
                <a:latin typeface="Georgia" panose="02040502050405020303" pitchFamily="18" charset="0"/>
              </a:rPr>
              <a:t>the poor</a:t>
            </a:r>
            <a:endParaRPr lang="en-US" sz="2400" dirty="0">
              <a:latin typeface="Georgia" panose="02040502050405020303" pitchFamily="18" charset="0"/>
            </a:endParaRPr>
          </a:p>
          <a:p>
            <a:pPr marL="1092200" lvl="1" indent="-368300">
              <a:spcBef>
                <a:spcPct val="20000"/>
              </a:spcBef>
              <a:buFontTx/>
              <a:buChar char="•"/>
              <a:tabLst>
                <a:tab pos="395288" algn="l"/>
              </a:tabLst>
            </a:pPr>
            <a:r>
              <a:rPr lang="en-US" sz="2400" dirty="0">
                <a:latin typeface="Georgia" panose="02040502050405020303" pitchFamily="18" charset="0"/>
              </a:rPr>
              <a:t>Induce  financial deepening  by crowding-in credit </a:t>
            </a:r>
            <a:endParaRPr lang="en-US" sz="2400" dirty="0" smtClean="0">
              <a:latin typeface="Georgia" panose="02040502050405020303" pitchFamily="18" charset="0"/>
            </a:endParaRPr>
          </a:p>
          <a:p>
            <a:pPr marL="1092200" lvl="1" indent="-368300">
              <a:spcBef>
                <a:spcPct val="20000"/>
              </a:spcBef>
              <a:buFontTx/>
              <a:buChar char="•"/>
              <a:tabLst>
                <a:tab pos="395288" algn="l"/>
              </a:tabLst>
            </a:pPr>
            <a:r>
              <a:rPr lang="en-US" sz="2400" dirty="0" smtClean="0">
                <a:latin typeface="Georgia" panose="02040502050405020303" pitchFamily="18" charset="0"/>
              </a:rPr>
              <a:t>Let us focus humanitarian resources  on the needy</a:t>
            </a:r>
            <a:endParaRPr lang="en-US" sz="2400" dirty="0">
              <a:latin typeface="Georgia" panose="02040502050405020303" pitchFamily="18" charset="0"/>
            </a:endParaRPr>
          </a:p>
          <a:p>
            <a:pPr>
              <a:spcBef>
                <a:spcPct val="50000"/>
              </a:spcBef>
              <a:tabLst>
                <a:tab pos="395288" algn="l"/>
              </a:tabLst>
            </a:pPr>
            <a:r>
              <a:rPr lang="en-US" sz="2400" i="1" dirty="0">
                <a:latin typeface="Georgia" panose="02040502050405020303" pitchFamily="18" charset="0"/>
              </a:rPr>
              <a:t>But can insurance be sustainably offered in the ASAL</a:t>
            </a:r>
            <a:r>
              <a:rPr lang="en-US" sz="2400" i="1" dirty="0" smtClean="0">
                <a:latin typeface="Georgia" panose="02040502050405020303" pitchFamily="18" charset="0"/>
              </a:rPr>
              <a:t>?</a:t>
            </a:r>
          </a:p>
          <a:p>
            <a:pPr>
              <a:spcBef>
                <a:spcPct val="50000"/>
              </a:spcBef>
              <a:tabLst>
                <a:tab pos="395288" algn="l"/>
              </a:tabLst>
            </a:pPr>
            <a:endParaRPr lang="en-US" sz="2400" b="1" dirty="0" smtClean="0">
              <a:latin typeface="Georgia" panose="02040502050405020303" pitchFamily="18" charset="0"/>
            </a:endParaRPr>
          </a:p>
          <a:p>
            <a:pPr>
              <a:spcBef>
                <a:spcPct val="50000"/>
              </a:spcBef>
              <a:tabLst>
                <a:tab pos="395288" algn="l"/>
              </a:tabLst>
            </a:pPr>
            <a:r>
              <a:rPr lang="en-US" sz="2400" b="1" dirty="0" smtClean="0">
                <a:latin typeface="Georgia" panose="02040502050405020303" pitchFamily="18" charset="0"/>
              </a:rPr>
              <a:t>Conventional </a:t>
            </a:r>
            <a:r>
              <a:rPr lang="en-US" sz="2400" b="1" dirty="0">
                <a:latin typeface="Georgia" panose="02040502050405020303" pitchFamily="18" charset="0"/>
              </a:rPr>
              <a:t>(individual) insurance </a:t>
            </a:r>
            <a:r>
              <a:rPr lang="en-US" sz="2400" b="1" dirty="0" smtClean="0">
                <a:latin typeface="Georgia" panose="02040502050405020303" pitchFamily="18" charset="0"/>
              </a:rPr>
              <a:t>unavailable b/c:</a:t>
            </a:r>
            <a:endParaRPr lang="en-US" sz="2400" b="1" dirty="0">
              <a:latin typeface="Georgia" panose="02040502050405020303" pitchFamily="18" charset="0"/>
            </a:endParaRPr>
          </a:p>
          <a:p>
            <a:pPr marL="1092200" lvl="1" indent="-368300">
              <a:spcBef>
                <a:spcPct val="40000"/>
              </a:spcBef>
              <a:buFontTx/>
              <a:buChar char="•"/>
              <a:tabLst>
                <a:tab pos="395288" algn="l"/>
              </a:tabLst>
            </a:pPr>
            <a:r>
              <a:rPr lang="en-US" sz="2400" dirty="0" smtClean="0">
                <a:latin typeface="Georgia" panose="02040502050405020303" pitchFamily="18" charset="0"/>
              </a:rPr>
              <a:t>Very high transactions costs, esp. w/little financial intermediation among pastoralists</a:t>
            </a:r>
            <a:endParaRPr lang="en-US" sz="2400" dirty="0">
              <a:latin typeface="Georgia" panose="02040502050405020303" pitchFamily="18" charset="0"/>
            </a:endParaRPr>
          </a:p>
          <a:p>
            <a:pPr marL="1092200" lvl="1" indent="-368300">
              <a:spcBef>
                <a:spcPct val="20000"/>
              </a:spcBef>
              <a:buFontTx/>
              <a:buChar char="•"/>
              <a:tabLst>
                <a:tab pos="395288" algn="l"/>
              </a:tabLst>
            </a:pPr>
            <a:r>
              <a:rPr lang="en-US" sz="2400" dirty="0">
                <a:latin typeface="Georgia" panose="02040502050405020303" pitchFamily="18" charset="0"/>
              </a:rPr>
              <a:t>Moral hazard/adverse selection</a:t>
            </a:r>
          </a:p>
        </p:txBody>
      </p:sp>
      <p:pic>
        <p:nvPicPr>
          <p:cNvPr id="8" name="Picture 7" descr="cu_logo_sml_150_ppt"/>
          <p:cNvPicPr>
            <a:picLocks noChangeAspect="1" noChangeArrowheads="1"/>
          </p:cNvPicPr>
          <p:nvPr/>
        </p:nvPicPr>
        <p:blipFill>
          <a:blip r:embed="rId3" cstate="print"/>
          <a:srcRect/>
          <a:stretch>
            <a:fillRect/>
          </a:stretch>
        </p:blipFill>
        <p:spPr bwMode="auto">
          <a:xfrm>
            <a:off x="0" y="-29505"/>
            <a:ext cx="9144000" cy="981075"/>
          </a:xfrm>
          <a:prstGeom prst="rect">
            <a:avLst/>
          </a:prstGeom>
          <a:noFill/>
          <a:ln w="9525">
            <a:noFill/>
            <a:miter lim="800000"/>
            <a:headEnd/>
            <a:tailEnd/>
          </a:ln>
        </p:spPr>
      </p:pic>
      <p:sp>
        <p:nvSpPr>
          <p:cNvPr id="18437" name="TextBox 10"/>
          <p:cNvSpPr txBox="1">
            <a:spLocks noChangeArrowheads="1"/>
          </p:cNvSpPr>
          <p:nvPr/>
        </p:nvSpPr>
        <p:spPr bwMode="auto">
          <a:xfrm>
            <a:off x="4748463" y="168275"/>
            <a:ext cx="4419600" cy="523220"/>
          </a:xfrm>
          <a:prstGeom prst="rect">
            <a:avLst/>
          </a:prstGeom>
          <a:noFill/>
          <a:ln w="9525">
            <a:noFill/>
            <a:miter lim="800000"/>
            <a:headEnd/>
            <a:tailEnd/>
          </a:ln>
        </p:spPr>
        <p:txBody>
          <a:bodyPr wrap="square">
            <a:spAutoFit/>
          </a:bodyPr>
          <a:lstStyle/>
          <a:p>
            <a:r>
              <a:rPr lang="en-US" sz="2800" b="1" dirty="0">
                <a:solidFill>
                  <a:schemeClr val="bg1"/>
                </a:solidFill>
              </a:rPr>
              <a:t> </a:t>
            </a:r>
            <a:r>
              <a:rPr lang="en-US" sz="2400" b="1" dirty="0" smtClean="0">
                <a:solidFill>
                  <a:schemeClr val="bg1"/>
                </a:solidFill>
                <a:latin typeface="Georgia" panose="02040502050405020303" pitchFamily="18" charset="0"/>
              </a:rPr>
              <a:t>How provide insurance</a:t>
            </a:r>
            <a:r>
              <a:rPr lang="en-US" sz="2400" b="1" dirty="0" smtClean="0">
                <a:solidFill>
                  <a:schemeClr val="bg1"/>
                </a:solidFill>
                <a:latin typeface="Georgia" panose="02040502050405020303" pitchFamily="18" charset="0"/>
              </a:rPr>
              <a:t>?</a:t>
            </a:r>
            <a:endParaRPr lang="en-US"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763988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2058</TotalTime>
  <Words>1840</Words>
  <Application>Microsoft Office PowerPoint</Application>
  <PresentationFormat>On-screen Show (4:3)</PresentationFormat>
  <Paragraphs>213</Paragraphs>
  <Slides>22</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ＭＳ Ｐゴシック</vt:lpstr>
      <vt:lpstr>SimSun</vt:lpstr>
      <vt:lpstr>SimSun</vt:lpstr>
      <vt:lpstr>Arial</vt:lpstr>
      <vt:lpstr>Calibri</vt:lpstr>
      <vt:lpstr>Cambria Math</vt:lpstr>
      <vt:lpstr>Georgia</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IBLI Performance Paper</dc:title>
  <dc:creator>Pin Chantarat</dc:creator>
  <cp:lastModifiedBy>Barrett, Chris</cp:lastModifiedBy>
  <cp:revision>147</cp:revision>
  <dcterms:created xsi:type="dcterms:W3CDTF">2009-03-02T19:09:48Z</dcterms:created>
  <dcterms:modified xsi:type="dcterms:W3CDTF">2019-02-09T20:33:07Z</dcterms:modified>
</cp:coreProperties>
</file>